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1"/>
  </p:notesMasterIdLst>
  <p:sldIdLst>
    <p:sldId id="452" r:id="rId2"/>
    <p:sldId id="448" r:id="rId3"/>
    <p:sldId id="436" r:id="rId4"/>
    <p:sldId id="454" r:id="rId5"/>
    <p:sldId id="445" r:id="rId6"/>
    <p:sldId id="449" r:id="rId7"/>
    <p:sldId id="450" r:id="rId8"/>
    <p:sldId id="455" r:id="rId9"/>
    <p:sldId id="456" r:id="rId10"/>
    <p:sldId id="463" r:id="rId11"/>
    <p:sldId id="457" r:id="rId12"/>
    <p:sldId id="458" r:id="rId13"/>
    <p:sldId id="459" r:id="rId14"/>
    <p:sldId id="464" r:id="rId15"/>
    <p:sldId id="460" r:id="rId16"/>
    <p:sldId id="465" r:id="rId17"/>
    <p:sldId id="461" r:id="rId18"/>
    <p:sldId id="462" r:id="rId19"/>
    <p:sldId id="441" r:id="rId20"/>
  </p:sldIdLst>
  <p:sldSz cx="24384000" cy="13716000"/>
  <p:notesSz cx="6858000" cy="9144000"/>
  <p:embeddedFontLs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FontAwesome" charset="0"/>
      <p:regular r:id="rId28"/>
    </p:embeddedFont>
    <p:embeddedFont>
      <p:font typeface="Nunito Sans" pitchFamily="2" charset="0"/>
      <p:regular r:id="rId29"/>
      <p:bold r:id="rId30"/>
      <p:italic r:id="rId31"/>
      <p:boldItalic r:id="rId32"/>
    </p:embeddedFont>
    <p:embeddedFont>
      <p:font typeface="Nunito Sans SemiBold" pitchFamily="2" charset="0"/>
      <p:regular r:id="rId33"/>
      <p:bold r:id="rId34"/>
      <p:italic r:id="rId35"/>
      <p:boldItalic r:id="rId36"/>
    </p:embeddedFont>
    <p:embeddedFont>
      <p:font typeface="Open Sans Semibold" panose="020B0706030804020204" pitchFamily="34" charset="0"/>
      <p:bold r:id="rId37"/>
      <p:boldItalic r:id="rId38"/>
    </p:embeddedFont>
  </p:embeddedFontLst>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8686"/>
    <a:srgbClr val="DA3248"/>
    <a:srgbClr val="83C2DE"/>
    <a:srgbClr val="FF814E"/>
    <a:srgbClr val="8AC7C0"/>
    <a:srgbClr val="64BFEC"/>
    <a:srgbClr val="81C5CF"/>
    <a:srgbClr val="7BC9D3"/>
    <a:srgbClr val="E46C57"/>
    <a:srgbClr val="E2B1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41" autoAdjust="0"/>
    <p:restoredTop sz="67251" autoAdjust="0"/>
  </p:normalViewPr>
  <p:slideViewPr>
    <p:cSldViewPr snapToGrid="0">
      <p:cViewPr varScale="1">
        <p:scale>
          <a:sx n="19" d="100"/>
          <a:sy n="19" d="100"/>
        </p:scale>
        <p:origin x="902" y="5"/>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presProps" Target="presProps.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3B1A63-97EA-49D8-87E5-8C88EEB71373}"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AE9E7ED0-DE6D-42F8-B8F6-4E618AC38D54}">
      <dgm:prSet phldrT="[Text]" custT="1"/>
      <dgm:spPr/>
      <dgm:t>
        <a:bodyPr/>
        <a:lstStyle/>
        <a:p>
          <a:r>
            <a:rPr lang="en-US" sz="3200" dirty="0"/>
            <a:t>19,601,787 Total N3C Patients</a:t>
          </a:r>
        </a:p>
      </dgm:t>
    </dgm:pt>
    <dgm:pt modelId="{FFD73FE8-ADF0-4C25-884B-565291E91842}" type="parTrans" cxnId="{4F7B86D3-FD4A-46A7-840C-934380419BB5}">
      <dgm:prSet/>
      <dgm:spPr/>
      <dgm:t>
        <a:bodyPr/>
        <a:lstStyle/>
        <a:p>
          <a:endParaRPr lang="en-US"/>
        </a:p>
      </dgm:t>
    </dgm:pt>
    <dgm:pt modelId="{DDE13B6A-1F18-462B-80D9-90E38DBC1BA0}" type="sibTrans" cxnId="{4F7B86D3-FD4A-46A7-840C-934380419BB5}">
      <dgm:prSet/>
      <dgm:spPr/>
      <dgm:t>
        <a:bodyPr/>
        <a:lstStyle/>
        <a:p>
          <a:endParaRPr lang="en-US"/>
        </a:p>
      </dgm:t>
    </dgm:pt>
    <dgm:pt modelId="{A21B5D9C-0FA5-49AE-9080-28BE087F4756}">
      <dgm:prSet phldrT="[Text]" custT="1"/>
      <dgm:spPr/>
      <dgm:t>
        <a:bodyPr/>
        <a:lstStyle/>
        <a:p>
          <a:r>
            <a:rPr lang="en-US" sz="3200" dirty="0"/>
            <a:t>7,645,226 Confirmed Covid-19 (+)</a:t>
          </a:r>
        </a:p>
      </dgm:t>
    </dgm:pt>
    <dgm:pt modelId="{0D6C7C0F-DF43-4604-AF31-FC0348473440}" type="parTrans" cxnId="{875EBAE8-7E11-4B9D-A150-439646C8F533}">
      <dgm:prSet/>
      <dgm:spPr/>
      <dgm:t>
        <a:bodyPr/>
        <a:lstStyle/>
        <a:p>
          <a:endParaRPr lang="en-US"/>
        </a:p>
      </dgm:t>
    </dgm:pt>
    <dgm:pt modelId="{65D817F4-9DFD-4E46-85CB-4876C571CCBE}" type="sibTrans" cxnId="{875EBAE8-7E11-4B9D-A150-439646C8F533}">
      <dgm:prSet/>
      <dgm:spPr/>
      <dgm:t>
        <a:bodyPr/>
        <a:lstStyle/>
        <a:p>
          <a:endParaRPr lang="en-US"/>
        </a:p>
      </dgm:t>
    </dgm:pt>
    <dgm:pt modelId="{E38B142E-13BB-4D60-AE1E-C68C225259D3}">
      <dgm:prSet phldrT="[Text]" custT="1"/>
      <dgm:spPr/>
      <dgm:t>
        <a:bodyPr/>
        <a:lstStyle/>
        <a:p>
          <a:r>
            <a:rPr lang="en-US" sz="3200" dirty="0"/>
            <a:t>194,853 Possible Covid-19 (+)</a:t>
          </a:r>
        </a:p>
      </dgm:t>
    </dgm:pt>
    <dgm:pt modelId="{D6C772B5-7620-4369-AB3C-043E1AEF48AF}" type="parTrans" cxnId="{460E023C-0C8B-49CA-BFA2-63461C539727}">
      <dgm:prSet/>
      <dgm:spPr/>
      <dgm:t>
        <a:bodyPr/>
        <a:lstStyle/>
        <a:p>
          <a:endParaRPr lang="en-US"/>
        </a:p>
      </dgm:t>
    </dgm:pt>
    <dgm:pt modelId="{6EABF0BB-3A8E-4D8A-BEB7-94638BE9B227}" type="sibTrans" cxnId="{460E023C-0C8B-49CA-BFA2-63461C539727}">
      <dgm:prSet/>
      <dgm:spPr/>
      <dgm:t>
        <a:bodyPr/>
        <a:lstStyle/>
        <a:p>
          <a:endParaRPr lang="en-US"/>
        </a:p>
      </dgm:t>
    </dgm:pt>
    <dgm:pt modelId="{41DFA1BB-EE67-4C4E-9E9C-D0F3FCA46F32}">
      <dgm:prSet phldrT="[Text]" custT="1"/>
      <dgm:spPr/>
      <dgm:t>
        <a:bodyPr/>
        <a:lstStyle/>
        <a:p>
          <a:r>
            <a:rPr lang="en-US" sz="3200" dirty="0"/>
            <a:t>26.2 Billion Total Rows</a:t>
          </a:r>
        </a:p>
      </dgm:t>
    </dgm:pt>
    <dgm:pt modelId="{9CAD2364-FEE6-4B25-8F6C-122D30788A15}" type="parTrans" cxnId="{22AAB9F6-92D4-4840-BF4C-621D2848B431}">
      <dgm:prSet/>
      <dgm:spPr/>
      <dgm:t>
        <a:bodyPr/>
        <a:lstStyle/>
        <a:p>
          <a:endParaRPr lang="en-US"/>
        </a:p>
      </dgm:t>
    </dgm:pt>
    <dgm:pt modelId="{DDDB9ADC-AC72-4837-9190-D7C60F353BDB}" type="sibTrans" cxnId="{22AAB9F6-92D4-4840-BF4C-621D2848B431}">
      <dgm:prSet/>
      <dgm:spPr/>
      <dgm:t>
        <a:bodyPr/>
        <a:lstStyle/>
        <a:p>
          <a:endParaRPr lang="en-US"/>
        </a:p>
      </dgm:t>
    </dgm:pt>
    <dgm:pt modelId="{CF48F386-4847-4717-A488-08802509265F}" type="pres">
      <dgm:prSet presAssocID="{713B1A63-97EA-49D8-87E5-8C88EEB71373}" presName="Name0" presStyleCnt="0">
        <dgm:presLayoutVars>
          <dgm:chMax val="7"/>
          <dgm:resizeHandles val="exact"/>
        </dgm:presLayoutVars>
      </dgm:prSet>
      <dgm:spPr/>
    </dgm:pt>
    <dgm:pt modelId="{10CE31AE-4636-40CB-A007-EF5B00E1578D}" type="pres">
      <dgm:prSet presAssocID="{713B1A63-97EA-49D8-87E5-8C88EEB71373}" presName="comp1" presStyleCnt="0"/>
      <dgm:spPr/>
    </dgm:pt>
    <dgm:pt modelId="{AB72E9D0-DDD5-4B92-9B1E-575F4DDE3D44}" type="pres">
      <dgm:prSet presAssocID="{713B1A63-97EA-49D8-87E5-8C88EEB71373}" presName="circle1" presStyleLbl="node1" presStyleIdx="0" presStyleCnt="4"/>
      <dgm:spPr/>
    </dgm:pt>
    <dgm:pt modelId="{7D010DE4-6F54-4A6E-82DB-375AD88ACCE0}" type="pres">
      <dgm:prSet presAssocID="{713B1A63-97EA-49D8-87E5-8C88EEB71373}" presName="c1text" presStyleLbl="node1" presStyleIdx="0" presStyleCnt="4">
        <dgm:presLayoutVars>
          <dgm:bulletEnabled val="1"/>
        </dgm:presLayoutVars>
      </dgm:prSet>
      <dgm:spPr/>
    </dgm:pt>
    <dgm:pt modelId="{6D289B33-0963-48D9-8DB4-EAF5FCB75F3C}" type="pres">
      <dgm:prSet presAssocID="{713B1A63-97EA-49D8-87E5-8C88EEB71373}" presName="comp2" presStyleCnt="0"/>
      <dgm:spPr/>
    </dgm:pt>
    <dgm:pt modelId="{BFCED7CF-A839-4084-9B72-F70FEAAD03A3}" type="pres">
      <dgm:prSet presAssocID="{713B1A63-97EA-49D8-87E5-8C88EEB71373}" presName="circle2" presStyleLbl="node1" presStyleIdx="1" presStyleCnt="4"/>
      <dgm:spPr/>
    </dgm:pt>
    <dgm:pt modelId="{4339A10B-9F72-4FAD-8154-60E3B06301DE}" type="pres">
      <dgm:prSet presAssocID="{713B1A63-97EA-49D8-87E5-8C88EEB71373}" presName="c2text" presStyleLbl="node1" presStyleIdx="1" presStyleCnt="4">
        <dgm:presLayoutVars>
          <dgm:bulletEnabled val="1"/>
        </dgm:presLayoutVars>
      </dgm:prSet>
      <dgm:spPr/>
    </dgm:pt>
    <dgm:pt modelId="{968AB1EB-C109-44BB-8F8D-D131AA5280E4}" type="pres">
      <dgm:prSet presAssocID="{713B1A63-97EA-49D8-87E5-8C88EEB71373}" presName="comp3" presStyleCnt="0"/>
      <dgm:spPr/>
    </dgm:pt>
    <dgm:pt modelId="{5AC3D934-B79C-4935-9C61-5AB9C442CFA2}" type="pres">
      <dgm:prSet presAssocID="{713B1A63-97EA-49D8-87E5-8C88EEB71373}" presName="circle3" presStyleLbl="node1" presStyleIdx="2" presStyleCnt="4"/>
      <dgm:spPr/>
    </dgm:pt>
    <dgm:pt modelId="{5CEC36D3-F0FA-4B73-BC4D-4385846AB2B2}" type="pres">
      <dgm:prSet presAssocID="{713B1A63-97EA-49D8-87E5-8C88EEB71373}" presName="c3text" presStyleLbl="node1" presStyleIdx="2" presStyleCnt="4">
        <dgm:presLayoutVars>
          <dgm:bulletEnabled val="1"/>
        </dgm:presLayoutVars>
      </dgm:prSet>
      <dgm:spPr/>
    </dgm:pt>
    <dgm:pt modelId="{D66E89C4-9152-4C5B-89C5-B1EFC4A9B616}" type="pres">
      <dgm:prSet presAssocID="{713B1A63-97EA-49D8-87E5-8C88EEB71373}" presName="comp4" presStyleCnt="0"/>
      <dgm:spPr/>
    </dgm:pt>
    <dgm:pt modelId="{1553E154-4F34-46BE-B208-DA32EE27B399}" type="pres">
      <dgm:prSet presAssocID="{713B1A63-97EA-49D8-87E5-8C88EEB71373}" presName="circle4" presStyleLbl="node1" presStyleIdx="3" presStyleCnt="4"/>
      <dgm:spPr/>
    </dgm:pt>
    <dgm:pt modelId="{90784223-8F26-4C5A-8AEE-94B4B1C239ED}" type="pres">
      <dgm:prSet presAssocID="{713B1A63-97EA-49D8-87E5-8C88EEB71373}" presName="c4text" presStyleLbl="node1" presStyleIdx="3" presStyleCnt="4">
        <dgm:presLayoutVars>
          <dgm:bulletEnabled val="1"/>
        </dgm:presLayoutVars>
      </dgm:prSet>
      <dgm:spPr/>
    </dgm:pt>
  </dgm:ptLst>
  <dgm:cxnLst>
    <dgm:cxn modelId="{C88A3C10-E83F-44A7-9830-A8AFB7914B82}" type="presOf" srcId="{41DFA1BB-EE67-4C4E-9E9C-D0F3FCA46F32}" destId="{90784223-8F26-4C5A-8AEE-94B4B1C239ED}" srcOrd="1" destOrd="0" presId="urn:microsoft.com/office/officeart/2005/8/layout/venn2"/>
    <dgm:cxn modelId="{0C96002A-DDCE-4B1B-9341-00E96926DB63}" type="presOf" srcId="{AE9E7ED0-DE6D-42F8-B8F6-4E618AC38D54}" destId="{7D010DE4-6F54-4A6E-82DB-375AD88ACCE0}" srcOrd="1" destOrd="0" presId="urn:microsoft.com/office/officeart/2005/8/layout/venn2"/>
    <dgm:cxn modelId="{BB7BCA38-EC7C-45AC-AD06-14CE1E0E4EA6}" type="presOf" srcId="{A21B5D9C-0FA5-49AE-9080-28BE087F4756}" destId="{BFCED7CF-A839-4084-9B72-F70FEAAD03A3}" srcOrd="0" destOrd="0" presId="urn:microsoft.com/office/officeart/2005/8/layout/venn2"/>
    <dgm:cxn modelId="{460E023C-0C8B-49CA-BFA2-63461C539727}" srcId="{713B1A63-97EA-49D8-87E5-8C88EEB71373}" destId="{E38B142E-13BB-4D60-AE1E-C68C225259D3}" srcOrd="2" destOrd="0" parTransId="{D6C772B5-7620-4369-AB3C-043E1AEF48AF}" sibTransId="{6EABF0BB-3A8E-4D8A-BEB7-94638BE9B227}"/>
    <dgm:cxn modelId="{0218E556-85B9-4F31-A74B-51FE7138E848}" type="presOf" srcId="{E38B142E-13BB-4D60-AE1E-C68C225259D3}" destId="{5AC3D934-B79C-4935-9C61-5AB9C442CFA2}" srcOrd="0" destOrd="0" presId="urn:microsoft.com/office/officeart/2005/8/layout/venn2"/>
    <dgm:cxn modelId="{5CB65E93-1981-4B31-9791-905063AF268E}" type="presOf" srcId="{E38B142E-13BB-4D60-AE1E-C68C225259D3}" destId="{5CEC36D3-F0FA-4B73-BC4D-4385846AB2B2}" srcOrd="1" destOrd="0" presId="urn:microsoft.com/office/officeart/2005/8/layout/venn2"/>
    <dgm:cxn modelId="{38988EC3-660F-4EE8-BAEB-36FBEF9EDAB4}" type="presOf" srcId="{AE9E7ED0-DE6D-42F8-B8F6-4E618AC38D54}" destId="{AB72E9D0-DDD5-4B92-9B1E-575F4DDE3D44}" srcOrd="0" destOrd="0" presId="urn:microsoft.com/office/officeart/2005/8/layout/venn2"/>
    <dgm:cxn modelId="{776A65D1-EE43-449E-A441-E940823B956E}" type="presOf" srcId="{713B1A63-97EA-49D8-87E5-8C88EEB71373}" destId="{CF48F386-4847-4717-A488-08802509265F}" srcOrd="0" destOrd="0" presId="urn:microsoft.com/office/officeart/2005/8/layout/venn2"/>
    <dgm:cxn modelId="{4F7B86D3-FD4A-46A7-840C-934380419BB5}" srcId="{713B1A63-97EA-49D8-87E5-8C88EEB71373}" destId="{AE9E7ED0-DE6D-42F8-B8F6-4E618AC38D54}" srcOrd="0" destOrd="0" parTransId="{FFD73FE8-ADF0-4C25-884B-565291E91842}" sibTransId="{DDE13B6A-1F18-462B-80D9-90E38DBC1BA0}"/>
    <dgm:cxn modelId="{B26EBDDB-39AF-4D40-BCA5-9562C17B8551}" type="presOf" srcId="{A21B5D9C-0FA5-49AE-9080-28BE087F4756}" destId="{4339A10B-9F72-4FAD-8154-60E3B06301DE}" srcOrd="1" destOrd="0" presId="urn:microsoft.com/office/officeart/2005/8/layout/venn2"/>
    <dgm:cxn modelId="{C03D28E1-3BA9-4BDF-8F04-FA3A9B27EC0B}" type="presOf" srcId="{41DFA1BB-EE67-4C4E-9E9C-D0F3FCA46F32}" destId="{1553E154-4F34-46BE-B208-DA32EE27B399}" srcOrd="0" destOrd="0" presId="urn:microsoft.com/office/officeart/2005/8/layout/venn2"/>
    <dgm:cxn modelId="{875EBAE8-7E11-4B9D-A150-439646C8F533}" srcId="{713B1A63-97EA-49D8-87E5-8C88EEB71373}" destId="{A21B5D9C-0FA5-49AE-9080-28BE087F4756}" srcOrd="1" destOrd="0" parTransId="{0D6C7C0F-DF43-4604-AF31-FC0348473440}" sibTransId="{65D817F4-9DFD-4E46-85CB-4876C571CCBE}"/>
    <dgm:cxn modelId="{22AAB9F6-92D4-4840-BF4C-621D2848B431}" srcId="{713B1A63-97EA-49D8-87E5-8C88EEB71373}" destId="{41DFA1BB-EE67-4C4E-9E9C-D0F3FCA46F32}" srcOrd="3" destOrd="0" parTransId="{9CAD2364-FEE6-4B25-8F6C-122D30788A15}" sibTransId="{DDDB9ADC-AC72-4837-9190-D7C60F353BDB}"/>
    <dgm:cxn modelId="{7CD10A70-6EAE-49E4-B1F7-EF9408D5368A}" type="presParOf" srcId="{CF48F386-4847-4717-A488-08802509265F}" destId="{10CE31AE-4636-40CB-A007-EF5B00E1578D}" srcOrd="0" destOrd="0" presId="urn:microsoft.com/office/officeart/2005/8/layout/venn2"/>
    <dgm:cxn modelId="{131891F3-C438-47C6-849B-8685A775DE55}" type="presParOf" srcId="{10CE31AE-4636-40CB-A007-EF5B00E1578D}" destId="{AB72E9D0-DDD5-4B92-9B1E-575F4DDE3D44}" srcOrd="0" destOrd="0" presId="urn:microsoft.com/office/officeart/2005/8/layout/venn2"/>
    <dgm:cxn modelId="{D7C9CCE8-A5A2-4B82-A48F-6B450C29949A}" type="presParOf" srcId="{10CE31AE-4636-40CB-A007-EF5B00E1578D}" destId="{7D010DE4-6F54-4A6E-82DB-375AD88ACCE0}" srcOrd="1" destOrd="0" presId="urn:microsoft.com/office/officeart/2005/8/layout/venn2"/>
    <dgm:cxn modelId="{1FC14FEA-7AF0-494C-84FE-E093869BDC5B}" type="presParOf" srcId="{CF48F386-4847-4717-A488-08802509265F}" destId="{6D289B33-0963-48D9-8DB4-EAF5FCB75F3C}" srcOrd="1" destOrd="0" presId="urn:microsoft.com/office/officeart/2005/8/layout/venn2"/>
    <dgm:cxn modelId="{B8E1AF14-C74C-4221-A43D-65AFE68FB3B9}" type="presParOf" srcId="{6D289B33-0963-48D9-8DB4-EAF5FCB75F3C}" destId="{BFCED7CF-A839-4084-9B72-F70FEAAD03A3}" srcOrd="0" destOrd="0" presId="urn:microsoft.com/office/officeart/2005/8/layout/venn2"/>
    <dgm:cxn modelId="{41188FCA-F7DC-4A69-9CDE-EA813A3A5D62}" type="presParOf" srcId="{6D289B33-0963-48D9-8DB4-EAF5FCB75F3C}" destId="{4339A10B-9F72-4FAD-8154-60E3B06301DE}" srcOrd="1" destOrd="0" presId="urn:microsoft.com/office/officeart/2005/8/layout/venn2"/>
    <dgm:cxn modelId="{3FFFF477-36FF-4D27-B07E-C730ACE30C7C}" type="presParOf" srcId="{CF48F386-4847-4717-A488-08802509265F}" destId="{968AB1EB-C109-44BB-8F8D-D131AA5280E4}" srcOrd="2" destOrd="0" presId="urn:microsoft.com/office/officeart/2005/8/layout/venn2"/>
    <dgm:cxn modelId="{D7DFD414-425C-4756-89DC-589A81003E20}" type="presParOf" srcId="{968AB1EB-C109-44BB-8F8D-D131AA5280E4}" destId="{5AC3D934-B79C-4935-9C61-5AB9C442CFA2}" srcOrd="0" destOrd="0" presId="urn:microsoft.com/office/officeart/2005/8/layout/venn2"/>
    <dgm:cxn modelId="{FD08419A-FD56-40EE-93E9-BAC56D6F742E}" type="presParOf" srcId="{968AB1EB-C109-44BB-8F8D-D131AA5280E4}" destId="{5CEC36D3-F0FA-4B73-BC4D-4385846AB2B2}" srcOrd="1" destOrd="0" presId="urn:microsoft.com/office/officeart/2005/8/layout/venn2"/>
    <dgm:cxn modelId="{1CA73684-C8BC-4250-995B-FF1DED2C97CD}" type="presParOf" srcId="{CF48F386-4847-4717-A488-08802509265F}" destId="{D66E89C4-9152-4C5B-89C5-B1EFC4A9B616}" srcOrd="3" destOrd="0" presId="urn:microsoft.com/office/officeart/2005/8/layout/venn2"/>
    <dgm:cxn modelId="{205B2A65-EDB0-44F3-AB3F-6B3E9851964E}" type="presParOf" srcId="{D66E89C4-9152-4C5B-89C5-B1EFC4A9B616}" destId="{1553E154-4F34-46BE-B208-DA32EE27B399}" srcOrd="0" destOrd="0" presId="urn:microsoft.com/office/officeart/2005/8/layout/venn2"/>
    <dgm:cxn modelId="{DAAD9359-4EF5-4831-A10F-4493B7C8F8EE}" type="presParOf" srcId="{D66E89C4-9152-4C5B-89C5-B1EFC4A9B616}" destId="{90784223-8F26-4C5A-8AEE-94B4B1C239ED}"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2E9D0-DDD5-4B92-9B1E-575F4DDE3D44}">
      <dsp:nvSpPr>
        <dsp:cNvPr id="0" name=""/>
        <dsp:cNvSpPr/>
      </dsp:nvSpPr>
      <dsp:spPr>
        <a:xfrm>
          <a:off x="1865979" y="0"/>
          <a:ext cx="8903873" cy="89038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19,601,787 Total N3C Patients</a:t>
          </a:r>
        </a:p>
      </dsp:txBody>
      <dsp:txXfrm>
        <a:off x="5073155" y="445193"/>
        <a:ext cx="2489522" cy="1335580"/>
      </dsp:txXfrm>
    </dsp:sp>
    <dsp:sp modelId="{BFCED7CF-A839-4084-9B72-F70FEAAD03A3}">
      <dsp:nvSpPr>
        <dsp:cNvPr id="0" name=""/>
        <dsp:cNvSpPr/>
      </dsp:nvSpPr>
      <dsp:spPr>
        <a:xfrm>
          <a:off x="2756367" y="1780774"/>
          <a:ext cx="7123098" cy="71230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7,645,226 Confirmed Covid-19 (+)</a:t>
          </a:r>
        </a:p>
      </dsp:txBody>
      <dsp:txXfrm>
        <a:off x="5073155" y="2208160"/>
        <a:ext cx="2489522" cy="1282157"/>
      </dsp:txXfrm>
    </dsp:sp>
    <dsp:sp modelId="{5AC3D934-B79C-4935-9C61-5AB9C442CFA2}">
      <dsp:nvSpPr>
        <dsp:cNvPr id="0" name=""/>
        <dsp:cNvSpPr/>
      </dsp:nvSpPr>
      <dsp:spPr>
        <a:xfrm>
          <a:off x="3646754" y="3561549"/>
          <a:ext cx="5342323" cy="53423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194,853 Possible Covid-19 (+)</a:t>
          </a:r>
        </a:p>
      </dsp:txBody>
      <dsp:txXfrm>
        <a:off x="5073155" y="3962223"/>
        <a:ext cx="2489522" cy="1202022"/>
      </dsp:txXfrm>
    </dsp:sp>
    <dsp:sp modelId="{1553E154-4F34-46BE-B208-DA32EE27B399}">
      <dsp:nvSpPr>
        <dsp:cNvPr id="0" name=""/>
        <dsp:cNvSpPr/>
      </dsp:nvSpPr>
      <dsp:spPr>
        <a:xfrm>
          <a:off x="4537141" y="5342323"/>
          <a:ext cx="3561549" cy="35615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26.2 Billion Total Rows</a:t>
          </a:r>
        </a:p>
      </dsp:txBody>
      <dsp:txXfrm>
        <a:off x="5058718" y="6232711"/>
        <a:ext cx="2518395" cy="1780774"/>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994904-53C7-FE4A-A4F3-9371B9AA3FA4}" type="datetimeFigureOut">
              <a:rPr lang="en-US" smtClean="0"/>
              <a:t>6/28/2023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3CE2E-3DB2-2543-A1CC-255A6E8F42E8}" type="slidenum">
              <a:rPr lang="en-US" smtClean="0"/>
              <a:t>‹#›</a:t>
            </a:fld>
            <a:endParaRPr lang="en-US"/>
          </a:p>
        </p:txBody>
      </p:sp>
    </p:spTree>
    <p:extLst>
      <p:ext uri="{BB962C8B-B14F-4D97-AF65-F5344CB8AC3E}">
        <p14:creationId xmlns:p14="http://schemas.microsoft.com/office/powerpoint/2010/main" val="2084278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43CE2E-3DB2-2543-A1CC-255A6E8F42E8}" type="slidenum">
              <a:rPr lang="en-US" smtClean="0"/>
              <a:t>1</a:t>
            </a:fld>
            <a:endParaRPr lang="en-US"/>
          </a:p>
        </p:txBody>
      </p:sp>
    </p:spTree>
    <p:extLst>
      <p:ext uri="{BB962C8B-B14F-4D97-AF65-F5344CB8AC3E}">
        <p14:creationId xmlns:p14="http://schemas.microsoft.com/office/powerpoint/2010/main" val="2199574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43CE2E-3DB2-2543-A1CC-255A6E8F42E8}" type="slidenum">
              <a:rPr lang="en-US" smtClean="0"/>
              <a:t>2</a:t>
            </a:fld>
            <a:endParaRPr lang="en-US"/>
          </a:p>
        </p:txBody>
      </p:sp>
    </p:spTree>
    <p:extLst>
      <p:ext uri="{BB962C8B-B14F-4D97-AF65-F5344CB8AC3E}">
        <p14:creationId xmlns:p14="http://schemas.microsoft.com/office/powerpoint/2010/main" val="4056757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Variance threshold filtering removes attributes by eliminating all low-variance attributes in the training set. (2) Lasso regularization of logistic regression (penalty L1 term) shrinks the coefficients by minimizing the loss function during training.  (3) Random Forest embedding has a built-in feature importance measured by the Gini importance or mean decrease impurity. We propose to set the 50th percentile threshold for the importance of the attribute to include a relevant attribute in the final set. (4) Random forest Recursive Feature Elimination (RFE) with Random forest first fits the full set of attributes in our data set, and we eliminate features with the smallest coefficients if they deteriorate the 10-fold cross-validation score of the models in the training data. (5) Recursive Feature Elimination (RFE) with Ridge Regression eliminates features with the smallest coefficients if they deteriorate the 10-fold cross-validation score of the models in the training data. Permutation Feature Importance(PFI) with (6) Random Forest method and with  (7) Ridge Regression methods replace the values of a feature with redundant noise and measures the difference in the accuracy score or other performance metrics between the baseline and the permuted data set. The sequential Feature Selection (SFS) model selects an optimal set of features by searching the feature space of all combinations in a greedy manner. We evaluated each subset of features that add one predictor at a time forward based on the 5-fold cross-validation score of the (8) Ridge regression regularization. We apply the importance attribute rankings to separate frames captioning demographics, conditions, observations and drugs, and to the fused frame of demographics, conditions and drugs attributes, the Diagnoses frame</a:t>
            </a:r>
          </a:p>
        </p:txBody>
      </p:sp>
      <p:sp>
        <p:nvSpPr>
          <p:cNvPr id="4" name="Slide Number Placeholder 3"/>
          <p:cNvSpPr>
            <a:spLocks noGrp="1"/>
          </p:cNvSpPr>
          <p:nvPr>
            <p:ph type="sldNum" sz="quarter" idx="5"/>
          </p:nvPr>
        </p:nvSpPr>
        <p:spPr/>
        <p:txBody>
          <a:bodyPr/>
          <a:lstStyle/>
          <a:p>
            <a:fld id="{D343CE2E-3DB2-2543-A1CC-255A6E8F42E8}" type="slidenum">
              <a:rPr lang="en-US" smtClean="0"/>
              <a:t>9</a:t>
            </a:fld>
            <a:endParaRPr lang="en-US"/>
          </a:p>
        </p:txBody>
      </p:sp>
    </p:spTree>
    <p:extLst>
      <p:ext uri="{BB962C8B-B14F-4D97-AF65-F5344CB8AC3E}">
        <p14:creationId xmlns:p14="http://schemas.microsoft.com/office/powerpoint/2010/main" val="3497377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43CE2E-3DB2-2543-A1CC-255A6E8F42E8}" type="slidenum">
              <a:rPr lang="en-US" smtClean="0"/>
              <a:t>18</a:t>
            </a:fld>
            <a:endParaRPr lang="en-US"/>
          </a:p>
        </p:txBody>
      </p:sp>
    </p:spTree>
    <p:extLst>
      <p:ext uri="{BB962C8B-B14F-4D97-AF65-F5344CB8AC3E}">
        <p14:creationId xmlns:p14="http://schemas.microsoft.com/office/powerpoint/2010/main" val="2670705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84636EF-9B34-784F-B076-08F4E00F1F69}"/>
              </a:ext>
              <a:ext uri="{C183D7F6-B498-43B3-948B-1728B52AA6E4}">
                <adec:decorative xmlns:adec="http://schemas.microsoft.com/office/drawing/2017/decorative" val="1"/>
              </a:ext>
            </a:extLst>
          </p:cNvPr>
          <p:cNvSpPr/>
          <p:nvPr userDrawn="1"/>
        </p:nvSpPr>
        <p:spPr>
          <a:xfrm>
            <a:off x="0" y="-93785"/>
            <a:ext cx="24384000" cy="13809785"/>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Picture Placeholder 13">
            <a:extLst>
              <a:ext uri="{FF2B5EF4-FFF2-40B4-BE49-F238E27FC236}">
                <a16:creationId xmlns:a16="http://schemas.microsoft.com/office/drawing/2014/main" id="{448CEBF0-C1A7-504A-ABF5-DF36CEF4DA11}"/>
              </a:ext>
            </a:extLst>
          </p:cNvPr>
          <p:cNvSpPr>
            <a:spLocks noGrp="1"/>
          </p:cNvSpPr>
          <p:nvPr>
            <p:ph type="pic" sz="quarter" idx="10"/>
          </p:nvPr>
        </p:nvSpPr>
        <p:spPr>
          <a:xfrm>
            <a:off x="0" y="-93785"/>
            <a:ext cx="12252960" cy="13563600"/>
          </a:xfrm>
          <a:prstGeom prst="rect">
            <a:avLst/>
          </a:prstGeom>
        </p:spPr>
        <p:txBody>
          <a:bodyPr anchor="ctr"/>
          <a:lstStyle>
            <a:lvl1pPr marL="0" indent="0" algn="ctr">
              <a:buNone/>
              <a:defRPr>
                <a:solidFill>
                  <a:schemeClr val="bg1"/>
                </a:solidFill>
              </a:defRPr>
            </a:lvl1pPr>
          </a:lstStyle>
          <a:p>
            <a:r>
              <a:rPr lang="en-US" dirty="0"/>
              <a:t>Click icon to add picture</a:t>
            </a:r>
          </a:p>
        </p:txBody>
      </p:sp>
      <p:pic>
        <p:nvPicPr>
          <p:cNvPr id="10" name="Picture 9">
            <a:extLst>
              <a:ext uri="{FF2B5EF4-FFF2-40B4-BE49-F238E27FC236}">
                <a16:creationId xmlns:a16="http://schemas.microsoft.com/office/drawing/2014/main" id="{53A0E760-EEA4-D344-BD23-C858E7E740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469815"/>
            <a:ext cx="24384000" cy="246185"/>
          </a:xfrm>
          <a:prstGeom prst="rect">
            <a:avLst/>
          </a:prstGeom>
        </p:spPr>
      </p:pic>
      <p:sp>
        <p:nvSpPr>
          <p:cNvPr id="2" name="Title 1"/>
          <p:cNvSpPr>
            <a:spLocks noGrp="1"/>
          </p:cNvSpPr>
          <p:nvPr>
            <p:ph type="title" hasCustomPrompt="1"/>
          </p:nvPr>
        </p:nvSpPr>
        <p:spPr>
          <a:xfrm>
            <a:off x="12957311" y="3820978"/>
            <a:ext cx="9750289" cy="1970419"/>
          </a:xfrm>
        </p:spPr>
        <p:txBody>
          <a:bodyPr/>
          <a:lstStyle>
            <a:lvl1pPr>
              <a:defRPr>
                <a:solidFill>
                  <a:schemeClr val="bg1"/>
                </a:solidFill>
              </a:defRPr>
            </a:lvl1pPr>
          </a:lstStyle>
          <a:p>
            <a:r>
              <a:rPr lang="en-US" dirty="0"/>
              <a:t>TITLE CARD</a:t>
            </a:r>
          </a:p>
        </p:txBody>
      </p:sp>
      <p:sp>
        <p:nvSpPr>
          <p:cNvPr id="4" name="Text Placeholder 3">
            <a:extLst>
              <a:ext uri="{FF2B5EF4-FFF2-40B4-BE49-F238E27FC236}">
                <a16:creationId xmlns:a16="http://schemas.microsoft.com/office/drawing/2014/main" id="{B69C44B1-DAB3-374E-8714-625353D60CBB}"/>
              </a:ext>
            </a:extLst>
          </p:cNvPr>
          <p:cNvSpPr>
            <a:spLocks noGrp="1"/>
          </p:cNvSpPr>
          <p:nvPr>
            <p:ph type="body" sz="quarter" idx="11" hasCustomPrompt="1"/>
          </p:nvPr>
        </p:nvSpPr>
        <p:spPr>
          <a:xfrm>
            <a:off x="12957311" y="6124673"/>
            <a:ext cx="9747504" cy="1371600"/>
          </a:xfrm>
          <a:prstGeom prst="rect">
            <a:avLst/>
          </a:prstGeom>
        </p:spPr>
        <p:txBody>
          <a:bodyPr/>
          <a:lstStyle>
            <a:lvl1pPr marL="0" indent="0">
              <a:buNone/>
              <a:defRPr sz="5400" b="0" i="0">
                <a:solidFill>
                  <a:schemeClr val="bg1"/>
                </a:solidFill>
                <a:latin typeface="Nunito Sans" pitchFamily="2" charset="77"/>
              </a:defRPr>
            </a:lvl1pPr>
          </a:lstStyle>
          <a:p>
            <a:pPr lvl="0"/>
            <a:r>
              <a:rPr lang="en-US" dirty="0"/>
              <a:t>Second Line</a:t>
            </a:r>
          </a:p>
        </p:txBody>
      </p:sp>
      <p:pic>
        <p:nvPicPr>
          <p:cNvPr id="8" name="Picture 7" descr="Texas State University">
            <a:extLst>
              <a:ext uri="{FF2B5EF4-FFF2-40B4-BE49-F238E27FC236}">
                <a16:creationId xmlns:a16="http://schemas.microsoft.com/office/drawing/2014/main" id="{5E8657D1-2783-1845-BB5B-3DAA5CE6A1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57311" y="10063298"/>
            <a:ext cx="5029200" cy="2438400"/>
          </a:xfrm>
          <a:prstGeom prst="rect">
            <a:avLst/>
          </a:prstGeom>
        </p:spPr>
      </p:pic>
      <p:pic>
        <p:nvPicPr>
          <p:cNvPr id="9" name="Picture 8" descr="Member the Texas State University System">
            <a:extLst>
              <a:ext uri="{FF2B5EF4-FFF2-40B4-BE49-F238E27FC236}">
                <a16:creationId xmlns:a16="http://schemas.microsoft.com/office/drawing/2014/main" id="{F2E3C823-48E0-7542-B222-37105C1DEC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267548" y="12183707"/>
            <a:ext cx="4408727" cy="274320"/>
          </a:xfrm>
          <a:prstGeom prst="rect">
            <a:avLst/>
          </a:prstGeom>
        </p:spPr>
      </p:pic>
    </p:spTree>
    <p:extLst>
      <p:ext uri="{BB962C8B-B14F-4D97-AF65-F5344CB8AC3E}">
        <p14:creationId xmlns:p14="http://schemas.microsoft.com/office/powerpoint/2010/main" val="2030080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FDE2-ED9E-5F48-B979-C6208876E423}"/>
              </a:ext>
            </a:extLst>
          </p:cNvPr>
          <p:cNvSpPr>
            <a:spLocks noGrp="1"/>
          </p:cNvSpPr>
          <p:nvPr>
            <p:ph type="title" hasCustomPrompt="1"/>
          </p:nvPr>
        </p:nvSpPr>
        <p:spPr>
          <a:xfrm>
            <a:off x="3048000" y="1371039"/>
            <a:ext cx="18288000" cy="1143562"/>
          </a:xfrm>
        </p:spPr>
        <p:txBody>
          <a:bodyPr anchor="t"/>
          <a:lstStyle/>
          <a:p>
            <a:r>
              <a:rPr lang="en-US" dirty="0"/>
              <a:t>CLICK TO EDIT TITLE</a:t>
            </a:r>
          </a:p>
        </p:txBody>
      </p:sp>
    </p:spTree>
    <p:extLst>
      <p:ext uri="{BB962C8B-B14F-4D97-AF65-F5344CB8AC3E}">
        <p14:creationId xmlns:p14="http://schemas.microsoft.com/office/powerpoint/2010/main" val="2489266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FDE2-ED9E-5F48-B979-C6208876E423}"/>
              </a:ext>
            </a:extLst>
          </p:cNvPr>
          <p:cNvSpPr>
            <a:spLocks noGrp="1"/>
          </p:cNvSpPr>
          <p:nvPr>
            <p:ph type="title" hasCustomPrompt="1"/>
          </p:nvPr>
        </p:nvSpPr>
        <p:spPr>
          <a:xfrm>
            <a:off x="3048000" y="1371039"/>
            <a:ext cx="18288000" cy="1143562"/>
          </a:xfrm>
        </p:spPr>
        <p:txBody>
          <a:bodyPr anchor="t"/>
          <a:lstStyle/>
          <a:p>
            <a:r>
              <a:rPr lang="en-US" dirty="0"/>
              <a:t>CLICK TO EDIT TITLE</a:t>
            </a:r>
          </a:p>
        </p:txBody>
      </p:sp>
      <p:sp>
        <p:nvSpPr>
          <p:cNvPr id="4" name="Text Placeholder 3">
            <a:extLst>
              <a:ext uri="{FF2B5EF4-FFF2-40B4-BE49-F238E27FC236}">
                <a16:creationId xmlns:a16="http://schemas.microsoft.com/office/drawing/2014/main" id="{1D56CA2A-A7E5-9E45-8686-ED54FCC9555D}"/>
              </a:ext>
            </a:extLst>
          </p:cNvPr>
          <p:cNvSpPr>
            <a:spLocks noGrp="1"/>
          </p:cNvSpPr>
          <p:nvPr>
            <p:ph type="body" sz="quarter" idx="10" hasCustomPrompt="1"/>
          </p:nvPr>
        </p:nvSpPr>
        <p:spPr>
          <a:xfrm>
            <a:off x="3048000" y="3530600"/>
            <a:ext cx="18288000" cy="6629400"/>
          </a:xfrm>
          <a:prstGeom prst="rect">
            <a:avLst/>
          </a:prstGeom>
        </p:spPr>
        <p:txBody>
          <a:bodyPr/>
          <a:lstStyle>
            <a:lvl1pPr marL="0" indent="0" algn="l">
              <a:lnSpc>
                <a:spcPct val="150000"/>
              </a:lnSpc>
              <a:buFont typeface="Arial" panose="020B0604020202020204" pitchFamily="34" charset="0"/>
              <a:buNone/>
              <a:defRPr sz="2800" b="0" i="0">
                <a:ln>
                  <a:noFill/>
                </a:ln>
                <a:solidFill>
                  <a:schemeClr val="accent6"/>
                </a:solidFill>
                <a:latin typeface="Nunito Sans" pitchFamily="2" charset="77"/>
              </a:defRPr>
            </a:lvl1pPr>
            <a:lvl2pPr marL="914400" indent="0">
              <a:buNone/>
              <a:defRPr sz="2800" b="0" i="0">
                <a:solidFill>
                  <a:schemeClr val="tx1">
                    <a:lumMod val="60000"/>
                    <a:lumOff val="40000"/>
                  </a:schemeClr>
                </a:solidFill>
                <a:latin typeface="Nunito Sans" pitchFamily="2" charset="77"/>
              </a:defRPr>
            </a:lvl2pPr>
            <a:lvl3pPr marL="1828800" indent="0">
              <a:buNone/>
              <a:defRPr sz="2800" b="0" i="0">
                <a:solidFill>
                  <a:schemeClr val="tx1">
                    <a:lumMod val="60000"/>
                    <a:lumOff val="40000"/>
                  </a:schemeClr>
                </a:solidFill>
                <a:latin typeface="Nunito Sans" pitchFamily="2" charset="77"/>
              </a:defRPr>
            </a:lvl3pPr>
            <a:lvl4pPr marL="2743200" indent="0">
              <a:buNone/>
              <a:defRPr sz="2800" b="0" i="0">
                <a:solidFill>
                  <a:schemeClr val="tx1">
                    <a:lumMod val="60000"/>
                    <a:lumOff val="40000"/>
                  </a:schemeClr>
                </a:solidFill>
                <a:latin typeface="Nunito Sans" pitchFamily="2" charset="77"/>
              </a:defRPr>
            </a:lvl4pPr>
            <a:lvl5pPr marL="3657600" indent="0">
              <a:buNone/>
              <a:defRPr sz="2800" b="0" i="0">
                <a:solidFill>
                  <a:schemeClr val="tx1">
                    <a:lumMod val="60000"/>
                    <a:lumOff val="40000"/>
                  </a:schemeClr>
                </a:solidFill>
                <a:latin typeface="Nunito Sans" pitchFamily="2" charset="77"/>
              </a:defRPr>
            </a:lvl5pPr>
          </a:lstStyle>
          <a:p>
            <a:r>
              <a:rPr lang="en-US" dirty="0"/>
              <a:t>The Bobcat is a type of cat with a bobbed tail and an affinity for maroon and gold. Larger than a house cat but smaller than a cougar, it’s amazingly relentless. Bobcats have been known to take out Trojans, Red Wolves and even larger prey like Longhorns. Bobcats' natural adversaries include Roadrunners and slow-moving trains. </a:t>
            </a:r>
          </a:p>
          <a:p>
            <a:r>
              <a:rPr lang="en-US" dirty="0"/>
              <a:t>Bobcats are especially skilled at:</a:t>
            </a:r>
          </a:p>
          <a:p>
            <a:pPr marL="457200" indent="-457200">
              <a:buFont typeface="Arial" panose="020B0604020202020204" pitchFamily="34" charset="0"/>
              <a:buChar char="•"/>
            </a:pPr>
            <a:r>
              <a:rPr lang="en-US" dirty="0"/>
              <a:t>pouncing on prey</a:t>
            </a:r>
          </a:p>
          <a:p>
            <a:pPr marL="457200" indent="-457200">
              <a:buFont typeface="Arial" panose="020B0604020202020204" pitchFamily="34" charset="0"/>
              <a:buChar char="•"/>
            </a:pPr>
            <a:r>
              <a:rPr lang="en-US" dirty="0"/>
              <a:t>musical theatre</a:t>
            </a:r>
          </a:p>
          <a:p>
            <a:pPr marL="457200" indent="-457200">
              <a:buFont typeface="Arial" panose="020B0604020202020204" pitchFamily="34" charset="0"/>
              <a:buChar char="•"/>
            </a:pPr>
            <a:r>
              <a:rPr lang="en-US" dirty="0"/>
              <a:t>communication</a:t>
            </a:r>
          </a:p>
          <a:p>
            <a:pPr marL="457200" indent="-457200">
              <a:buFont typeface="Arial" panose="020B0604020202020204" pitchFamily="34" charset="0"/>
              <a:buChar char="•"/>
            </a:pPr>
            <a:r>
              <a:rPr lang="en-US" dirty="0"/>
              <a:t>geography</a:t>
            </a:r>
          </a:p>
        </p:txBody>
      </p:sp>
    </p:spTree>
    <p:extLst>
      <p:ext uri="{BB962C8B-B14F-4D97-AF65-F5344CB8AC3E}">
        <p14:creationId xmlns:p14="http://schemas.microsoft.com/office/powerpoint/2010/main" val="2139750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FDE2-ED9E-5F48-B979-C6208876E423}"/>
              </a:ext>
            </a:extLst>
          </p:cNvPr>
          <p:cNvSpPr>
            <a:spLocks noGrp="1"/>
          </p:cNvSpPr>
          <p:nvPr>
            <p:ph type="title" hasCustomPrompt="1"/>
          </p:nvPr>
        </p:nvSpPr>
        <p:spPr>
          <a:xfrm>
            <a:off x="1531088" y="1137123"/>
            <a:ext cx="11185452" cy="1143562"/>
          </a:xfrm>
        </p:spPr>
        <p:txBody>
          <a:bodyPr anchor="t"/>
          <a:lstStyle/>
          <a:p>
            <a:r>
              <a:rPr lang="en-US" dirty="0"/>
              <a:t>CLICK TO EDIT TITLE</a:t>
            </a:r>
          </a:p>
        </p:txBody>
      </p:sp>
      <p:sp>
        <p:nvSpPr>
          <p:cNvPr id="4" name="Text Placeholder 3">
            <a:extLst>
              <a:ext uri="{FF2B5EF4-FFF2-40B4-BE49-F238E27FC236}">
                <a16:creationId xmlns:a16="http://schemas.microsoft.com/office/drawing/2014/main" id="{1D56CA2A-A7E5-9E45-8686-ED54FCC9555D}"/>
              </a:ext>
            </a:extLst>
          </p:cNvPr>
          <p:cNvSpPr>
            <a:spLocks noGrp="1"/>
          </p:cNvSpPr>
          <p:nvPr>
            <p:ph type="body" sz="quarter" idx="10" hasCustomPrompt="1"/>
          </p:nvPr>
        </p:nvSpPr>
        <p:spPr>
          <a:xfrm>
            <a:off x="1531088" y="2977596"/>
            <a:ext cx="11185452" cy="7772400"/>
          </a:xfrm>
          <a:prstGeom prst="rect">
            <a:avLst/>
          </a:prstGeom>
        </p:spPr>
        <p:txBody>
          <a:bodyPr/>
          <a:lstStyle>
            <a:lvl1pPr marL="0" indent="0" algn="l">
              <a:lnSpc>
                <a:spcPct val="150000"/>
              </a:lnSpc>
              <a:buFont typeface="Arial" panose="020B0604020202020204" pitchFamily="34" charset="0"/>
              <a:buNone/>
              <a:defRPr sz="2800" b="0" i="0">
                <a:ln>
                  <a:noFill/>
                </a:ln>
                <a:solidFill>
                  <a:schemeClr val="accent6"/>
                </a:solidFill>
                <a:latin typeface="Nunito Sans" pitchFamily="2" charset="77"/>
              </a:defRPr>
            </a:lvl1pPr>
            <a:lvl2pPr marL="914400" indent="0">
              <a:buNone/>
              <a:defRPr sz="2800" b="0" i="0">
                <a:solidFill>
                  <a:schemeClr val="tx1">
                    <a:lumMod val="60000"/>
                    <a:lumOff val="40000"/>
                  </a:schemeClr>
                </a:solidFill>
                <a:latin typeface="Nunito Sans" pitchFamily="2" charset="77"/>
              </a:defRPr>
            </a:lvl2pPr>
            <a:lvl3pPr marL="1828800" indent="0">
              <a:buNone/>
              <a:defRPr sz="2800" b="0" i="0">
                <a:solidFill>
                  <a:schemeClr val="tx1">
                    <a:lumMod val="60000"/>
                    <a:lumOff val="40000"/>
                  </a:schemeClr>
                </a:solidFill>
                <a:latin typeface="Nunito Sans" pitchFamily="2" charset="77"/>
              </a:defRPr>
            </a:lvl3pPr>
            <a:lvl4pPr marL="2743200" indent="0">
              <a:buNone/>
              <a:defRPr sz="2800" b="0" i="0">
                <a:solidFill>
                  <a:schemeClr val="tx1">
                    <a:lumMod val="60000"/>
                    <a:lumOff val="40000"/>
                  </a:schemeClr>
                </a:solidFill>
                <a:latin typeface="Nunito Sans" pitchFamily="2" charset="77"/>
              </a:defRPr>
            </a:lvl4pPr>
            <a:lvl5pPr marL="3657600" indent="0">
              <a:buNone/>
              <a:defRPr sz="2800" b="0" i="0">
                <a:solidFill>
                  <a:schemeClr val="tx1">
                    <a:lumMod val="60000"/>
                    <a:lumOff val="40000"/>
                  </a:schemeClr>
                </a:solidFill>
                <a:latin typeface="Nunito Sans" pitchFamily="2" charset="77"/>
              </a:defRPr>
            </a:lvl5pPr>
          </a:lstStyle>
          <a:p>
            <a:r>
              <a:rPr lang="en-US" dirty="0"/>
              <a:t>The Bobcat is a type of cat with a bobbed tail and an affinity for maroon and gold. Larger than a house cat but smaller than a cougar, it’s amazingly relentless. Bobcats have been known to take out Trojans, Red Wolves and even larger prey like Longhorns. Bobcats' natural adversaries include  Roadrunners and slow-moving trains. </a:t>
            </a:r>
          </a:p>
          <a:p>
            <a:r>
              <a:rPr lang="en-US" dirty="0"/>
              <a:t>Bobcats are especially skilled at:</a:t>
            </a:r>
          </a:p>
          <a:p>
            <a:pPr marL="457200" indent="-457200">
              <a:buFont typeface="Arial" panose="020B0604020202020204" pitchFamily="34" charset="0"/>
              <a:buChar char="•"/>
            </a:pPr>
            <a:r>
              <a:rPr lang="en-US" dirty="0"/>
              <a:t>pouncing on prey</a:t>
            </a:r>
          </a:p>
          <a:p>
            <a:pPr marL="457200" indent="-457200">
              <a:buFont typeface="Arial" panose="020B0604020202020204" pitchFamily="34" charset="0"/>
              <a:buChar char="•"/>
            </a:pPr>
            <a:r>
              <a:rPr lang="en-US" dirty="0"/>
              <a:t>musical theatre</a:t>
            </a:r>
          </a:p>
          <a:p>
            <a:pPr marL="457200" indent="-457200">
              <a:buFont typeface="Arial" panose="020B0604020202020204" pitchFamily="34" charset="0"/>
              <a:buChar char="•"/>
            </a:pPr>
            <a:r>
              <a:rPr lang="en-US" dirty="0"/>
              <a:t>communication</a:t>
            </a:r>
          </a:p>
          <a:p>
            <a:pPr marL="457200" indent="-457200">
              <a:buFont typeface="Arial" panose="020B0604020202020204" pitchFamily="34" charset="0"/>
              <a:buChar char="•"/>
            </a:pPr>
            <a:r>
              <a:rPr lang="en-US" dirty="0"/>
              <a:t>geography</a:t>
            </a:r>
          </a:p>
        </p:txBody>
      </p:sp>
      <p:sp>
        <p:nvSpPr>
          <p:cNvPr id="5" name="Picture Placeholder 4">
            <a:extLst>
              <a:ext uri="{FF2B5EF4-FFF2-40B4-BE49-F238E27FC236}">
                <a16:creationId xmlns:a16="http://schemas.microsoft.com/office/drawing/2014/main" id="{6761D1C5-F586-4845-BBA0-AD6447E821D3}"/>
              </a:ext>
            </a:extLst>
          </p:cNvPr>
          <p:cNvSpPr>
            <a:spLocks noGrp="1"/>
          </p:cNvSpPr>
          <p:nvPr>
            <p:ph type="pic" sz="quarter" idx="11"/>
          </p:nvPr>
        </p:nvSpPr>
        <p:spPr>
          <a:xfrm>
            <a:off x="14123582" y="2977596"/>
            <a:ext cx="8686800" cy="7772400"/>
          </a:xfrm>
          <a:prstGeom prst="rect">
            <a:avLst/>
          </a:prstGeom>
        </p:spPr>
        <p:txBody>
          <a:bodyPr anchor="ctr"/>
          <a:lstStyle>
            <a:lvl1pPr marL="0" indent="0" algn="ctr">
              <a:buNone/>
              <a:defRPr>
                <a:solidFill>
                  <a:schemeClr val="accent6"/>
                </a:solidFill>
              </a:defRPr>
            </a:lvl1pPr>
          </a:lstStyle>
          <a:p>
            <a:r>
              <a:rPr lang="en-US" dirty="0"/>
              <a:t>Click icon to add picture</a:t>
            </a:r>
          </a:p>
        </p:txBody>
      </p:sp>
    </p:spTree>
    <p:extLst>
      <p:ext uri="{BB962C8B-B14F-4D97-AF65-F5344CB8AC3E}">
        <p14:creationId xmlns:p14="http://schemas.microsoft.com/office/powerpoint/2010/main" val="3077171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761D1C5-F586-4845-BBA0-AD6447E821D3}"/>
              </a:ext>
            </a:extLst>
          </p:cNvPr>
          <p:cNvSpPr>
            <a:spLocks noGrp="1"/>
          </p:cNvSpPr>
          <p:nvPr>
            <p:ph type="pic" sz="quarter" idx="11"/>
          </p:nvPr>
        </p:nvSpPr>
        <p:spPr>
          <a:xfrm>
            <a:off x="1531088" y="2738200"/>
            <a:ext cx="8686800" cy="7772400"/>
          </a:xfrm>
          <a:prstGeom prst="rect">
            <a:avLst/>
          </a:prstGeom>
        </p:spPr>
        <p:txBody>
          <a:bodyPr anchor="ctr"/>
          <a:lstStyle>
            <a:lvl1pPr marL="0" indent="0" algn="ctr">
              <a:buNone/>
              <a:defRPr>
                <a:solidFill>
                  <a:schemeClr val="accent6"/>
                </a:solidFill>
              </a:defRPr>
            </a:lvl1pPr>
          </a:lstStyle>
          <a:p>
            <a:r>
              <a:rPr lang="en-US" dirty="0"/>
              <a:t>Click icon to add picture</a:t>
            </a:r>
          </a:p>
        </p:txBody>
      </p:sp>
      <p:sp>
        <p:nvSpPr>
          <p:cNvPr id="2" name="Title 1">
            <a:extLst>
              <a:ext uri="{FF2B5EF4-FFF2-40B4-BE49-F238E27FC236}">
                <a16:creationId xmlns:a16="http://schemas.microsoft.com/office/drawing/2014/main" id="{E719FDE2-ED9E-5F48-B979-C6208876E423}"/>
              </a:ext>
            </a:extLst>
          </p:cNvPr>
          <p:cNvSpPr>
            <a:spLocks noGrp="1"/>
          </p:cNvSpPr>
          <p:nvPr>
            <p:ph type="title" hasCustomPrompt="1"/>
          </p:nvPr>
        </p:nvSpPr>
        <p:spPr>
          <a:xfrm>
            <a:off x="11572256" y="2738200"/>
            <a:ext cx="8686800" cy="914400"/>
          </a:xfrm>
        </p:spPr>
        <p:txBody>
          <a:bodyPr anchor="ctr">
            <a:normAutofit/>
          </a:bodyPr>
          <a:lstStyle>
            <a:lvl1pPr>
              <a:defRPr sz="3600" b="1" i="0" spc="300">
                <a:solidFill>
                  <a:schemeClr val="bg1"/>
                </a:solidFill>
                <a:latin typeface="Nunito Sans SemiBold" pitchFamily="2" charset="77"/>
              </a:defRPr>
            </a:lvl1pPr>
          </a:lstStyle>
          <a:p>
            <a:r>
              <a:rPr lang="en-US" dirty="0"/>
              <a:t>THE BOBCAT IS A TYPE OF CAT.</a:t>
            </a:r>
          </a:p>
        </p:txBody>
      </p:sp>
    </p:spTree>
    <p:extLst>
      <p:ext uri="{BB962C8B-B14F-4D97-AF65-F5344CB8AC3E}">
        <p14:creationId xmlns:p14="http://schemas.microsoft.com/office/powerpoint/2010/main" val="306739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DBC8A-F157-E647-9D9F-D51516F82D99}"/>
              </a:ext>
            </a:extLst>
          </p:cNvPr>
          <p:cNvSpPr>
            <a:spLocks noGrp="1"/>
          </p:cNvSpPr>
          <p:nvPr>
            <p:ph type="title" hasCustomPrompt="1"/>
          </p:nvPr>
        </p:nvSpPr>
        <p:spPr>
          <a:xfrm>
            <a:off x="1661853" y="1371039"/>
            <a:ext cx="18288000" cy="1143562"/>
          </a:xfrm>
        </p:spPr>
        <p:txBody>
          <a:bodyPr/>
          <a:lstStyle/>
          <a:p>
            <a:r>
              <a:rPr lang="en-US" dirty="0"/>
              <a:t>CLICK TO EDIT TITLE</a:t>
            </a:r>
          </a:p>
        </p:txBody>
      </p:sp>
      <p:sp>
        <p:nvSpPr>
          <p:cNvPr id="8" name="Picture Placeholder 7">
            <a:extLst>
              <a:ext uri="{FF2B5EF4-FFF2-40B4-BE49-F238E27FC236}">
                <a16:creationId xmlns:a16="http://schemas.microsoft.com/office/drawing/2014/main" id="{219D2988-F334-EF41-A2F7-874820BF0917}"/>
              </a:ext>
            </a:extLst>
          </p:cNvPr>
          <p:cNvSpPr>
            <a:spLocks noGrp="1"/>
          </p:cNvSpPr>
          <p:nvPr>
            <p:ph type="pic" sz="quarter" idx="10"/>
          </p:nvPr>
        </p:nvSpPr>
        <p:spPr>
          <a:xfrm>
            <a:off x="1661853" y="2732493"/>
            <a:ext cx="8686799" cy="7771498"/>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9" name="Picture Placeholder 7">
            <a:extLst>
              <a:ext uri="{FF2B5EF4-FFF2-40B4-BE49-F238E27FC236}">
                <a16:creationId xmlns:a16="http://schemas.microsoft.com/office/drawing/2014/main" id="{CC4E20E5-6627-3643-8DB5-EC4915FE2A61}"/>
              </a:ext>
            </a:extLst>
          </p:cNvPr>
          <p:cNvSpPr>
            <a:spLocks noGrp="1"/>
          </p:cNvSpPr>
          <p:nvPr>
            <p:ph type="pic" sz="quarter" idx="11"/>
          </p:nvPr>
        </p:nvSpPr>
        <p:spPr>
          <a:xfrm>
            <a:off x="10737502" y="3222418"/>
            <a:ext cx="3886203" cy="68580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0" name="Picture Placeholder 7">
            <a:extLst>
              <a:ext uri="{FF2B5EF4-FFF2-40B4-BE49-F238E27FC236}">
                <a16:creationId xmlns:a16="http://schemas.microsoft.com/office/drawing/2014/main" id="{44037A35-B93C-004C-AE9D-9D7376D671D0}"/>
              </a:ext>
            </a:extLst>
          </p:cNvPr>
          <p:cNvSpPr>
            <a:spLocks noGrp="1"/>
          </p:cNvSpPr>
          <p:nvPr>
            <p:ph type="pic" sz="quarter" idx="12"/>
          </p:nvPr>
        </p:nvSpPr>
        <p:spPr>
          <a:xfrm>
            <a:off x="15012555" y="2732494"/>
            <a:ext cx="5486399" cy="36576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1" name="Picture Placeholder 7">
            <a:extLst>
              <a:ext uri="{FF2B5EF4-FFF2-40B4-BE49-F238E27FC236}">
                <a16:creationId xmlns:a16="http://schemas.microsoft.com/office/drawing/2014/main" id="{84CE56EE-75D7-C24E-8865-5E7CDA29D20C}"/>
              </a:ext>
            </a:extLst>
          </p:cNvPr>
          <p:cNvSpPr>
            <a:spLocks noGrp="1"/>
          </p:cNvSpPr>
          <p:nvPr>
            <p:ph type="pic" sz="quarter" idx="13"/>
          </p:nvPr>
        </p:nvSpPr>
        <p:spPr>
          <a:xfrm>
            <a:off x="15033204" y="6858000"/>
            <a:ext cx="7688942" cy="36576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Tree>
    <p:extLst>
      <p:ext uri="{BB962C8B-B14F-4D97-AF65-F5344CB8AC3E}">
        <p14:creationId xmlns:p14="http://schemas.microsoft.com/office/powerpoint/2010/main" val="3939200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allery with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F72F-F113-9E4E-8901-A6046628CCE0}"/>
              </a:ext>
            </a:extLst>
          </p:cNvPr>
          <p:cNvSpPr>
            <a:spLocks noGrp="1"/>
          </p:cNvSpPr>
          <p:nvPr>
            <p:ph type="title" hasCustomPrompt="1"/>
          </p:nvPr>
        </p:nvSpPr>
        <p:spPr>
          <a:xfrm>
            <a:off x="1661854" y="1042081"/>
            <a:ext cx="10530146" cy="1143562"/>
          </a:xfrm>
        </p:spPr>
        <p:txBody>
          <a:bodyPr/>
          <a:lstStyle/>
          <a:p>
            <a:r>
              <a:rPr lang="en-US" dirty="0"/>
              <a:t>CLICK TO EDIT TITLE</a:t>
            </a:r>
          </a:p>
        </p:txBody>
      </p:sp>
      <p:sp>
        <p:nvSpPr>
          <p:cNvPr id="14" name="Picture Placeholder 7">
            <a:extLst>
              <a:ext uri="{FF2B5EF4-FFF2-40B4-BE49-F238E27FC236}">
                <a16:creationId xmlns:a16="http://schemas.microsoft.com/office/drawing/2014/main" id="{48E1B567-63F1-1944-B114-801F81FA7FD1}"/>
              </a:ext>
            </a:extLst>
          </p:cNvPr>
          <p:cNvSpPr>
            <a:spLocks noGrp="1"/>
          </p:cNvSpPr>
          <p:nvPr>
            <p:ph type="pic" sz="quarter" idx="11"/>
          </p:nvPr>
        </p:nvSpPr>
        <p:spPr>
          <a:xfrm>
            <a:off x="2441344" y="4559291"/>
            <a:ext cx="3904270" cy="3886201"/>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3" name="Text Placeholder 12">
            <a:extLst>
              <a:ext uri="{FF2B5EF4-FFF2-40B4-BE49-F238E27FC236}">
                <a16:creationId xmlns:a16="http://schemas.microsoft.com/office/drawing/2014/main" id="{636B5E7A-AE24-B84B-926D-5ED18AAC53E8}"/>
              </a:ext>
            </a:extLst>
          </p:cNvPr>
          <p:cNvSpPr>
            <a:spLocks noGrp="1"/>
          </p:cNvSpPr>
          <p:nvPr>
            <p:ph type="body" sz="quarter" idx="10" hasCustomPrompt="1"/>
          </p:nvPr>
        </p:nvSpPr>
        <p:spPr>
          <a:xfrm>
            <a:off x="2459413" y="8902692"/>
            <a:ext cx="3886200" cy="914400"/>
          </a:xfrm>
          <a:prstGeom prst="rect">
            <a:avLst/>
          </a:prstGeom>
        </p:spPr>
        <p:txBody>
          <a:bodyPr/>
          <a:lstStyle>
            <a:lvl1pPr marL="0" marR="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sz="1800" b="0" i="0">
                <a:solidFill>
                  <a:schemeClr val="accent6"/>
                </a:solidFill>
                <a:latin typeface="Nunito Sans" pitchFamily="2" charset="77"/>
              </a:defRPr>
            </a:lvl1pPr>
          </a:lstStyle>
          <a:p>
            <a:pPr marL="0" marR="0" lvl="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a:pPr>
            <a:r>
              <a:rPr lang="en-US"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rPr>
              <a:t>Bobcats’ natural adversaries include Roadrunners &amp; slow-moving trains.</a:t>
            </a:r>
            <a:endParaRPr lang="tr-TR"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endParaRPr>
          </a:p>
        </p:txBody>
      </p:sp>
      <p:sp>
        <p:nvSpPr>
          <p:cNvPr id="15" name="Picture Placeholder 7">
            <a:extLst>
              <a:ext uri="{FF2B5EF4-FFF2-40B4-BE49-F238E27FC236}">
                <a16:creationId xmlns:a16="http://schemas.microsoft.com/office/drawing/2014/main" id="{9267BD02-65C3-2942-B840-54B729059144}"/>
              </a:ext>
            </a:extLst>
          </p:cNvPr>
          <p:cNvSpPr>
            <a:spLocks noGrp="1"/>
          </p:cNvSpPr>
          <p:nvPr>
            <p:ph type="pic" sz="quarter" idx="12"/>
          </p:nvPr>
        </p:nvSpPr>
        <p:spPr>
          <a:xfrm>
            <a:off x="6926925" y="2501892"/>
            <a:ext cx="7315199" cy="7315199"/>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6" name="Text Placeholder 12">
            <a:extLst>
              <a:ext uri="{FF2B5EF4-FFF2-40B4-BE49-F238E27FC236}">
                <a16:creationId xmlns:a16="http://schemas.microsoft.com/office/drawing/2014/main" id="{580B63D5-BCBE-9C44-AF73-9F3E542F7168}"/>
              </a:ext>
            </a:extLst>
          </p:cNvPr>
          <p:cNvSpPr>
            <a:spLocks noGrp="1"/>
          </p:cNvSpPr>
          <p:nvPr>
            <p:ph type="body" sz="quarter" idx="13" hasCustomPrompt="1"/>
          </p:nvPr>
        </p:nvSpPr>
        <p:spPr>
          <a:xfrm>
            <a:off x="6926924" y="10067534"/>
            <a:ext cx="7520596" cy="548640"/>
          </a:xfrm>
          <a:prstGeom prst="rect">
            <a:avLst/>
          </a:prstGeom>
        </p:spPr>
        <p:txBody>
          <a:bodyPr/>
          <a:lstStyle>
            <a:lvl1pPr marL="0" marR="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sz="1800" b="0" i="0">
                <a:solidFill>
                  <a:schemeClr val="accent6"/>
                </a:solidFill>
                <a:latin typeface="Nunito Sans" pitchFamily="2" charset="77"/>
              </a:defRPr>
            </a:lvl1pPr>
          </a:lstStyle>
          <a:p>
            <a:pPr marL="0" marR="0" lvl="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a:pPr>
            <a:r>
              <a:rPr lang="en-US"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rPr>
              <a:t>Bobcats’ natural adversaries include Roadrunners &amp; slow-moving trains.</a:t>
            </a:r>
            <a:endParaRPr lang="tr-TR"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endParaRPr>
          </a:p>
        </p:txBody>
      </p:sp>
      <p:sp>
        <p:nvSpPr>
          <p:cNvPr id="17" name="Picture Placeholder 7">
            <a:extLst>
              <a:ext uri="{FF2B5EF4-FFF2-40B4-BE49-F238E27FC236}">
                <a16:creationId xmlns:a16="http://schemas.microsoft.com/office/drawing/2014/main" id="{CCACDB0A-D65F-D84D-A885-8947E700BF48}"/>
              </a:ext>
            </a:extLst>
          </p:cNvPr>
          <p:cNvSpPr>
            <a:spLocks noGrp="1"/>
          </p:cNvSpPr>
          <p:nvPr>
            <p:ph type="pic" sz="quarter" idx="14"/>
          </p:nvPr>
        </p:nvSpPr>
        <p:spPr>
          <a:xfrm>
            <a:off x="14859575" y="1735016"/>
            <a:ext cx="5486400" cy="36576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20" name="Text Placeholder 12">
            <a:extLst>
              <a:ext uri="{FF2B5EF4-FFF2-40B4-BE49-F238E27FC236}">
                <a16:creationId xmlns:a16="http://schemas.microsoft.com/office/drawing/2014/main" id="{EE94F6CF-DD41-634D-BCFA-8B363E1BCFA5}"/>
              </a:ext>
            </a:extLst>
          </p:cNvPr>
          <p:cNvSpPr>
            <a:spLocks noGrp="1"/>
          </p:cNvSpPr>
          <p:nvPr>
            <p:ph type="body" sz="quarter" idx="17" hasCustomPrompt="1"/>
          </p:nvPr>
        </p:nvSpPr>
        <p:spPr>
          <a:xfrm>
            <a:off x="20749336" y="3792416"/>
            <a:ext cx="2377440" cy="1600200"/>
          </a:xfrm>
          <a:prstGeom prst="rect">
            <a:avLst/>
          </a:prstGeom>
        </p:spPr>
        <p:txBody>
          <a:bodyPr/>
          <a:lstStyle>
            <a:lvl1pPr marL="0" marR="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sz="1800" b="0" i="0">
                <a:solidFill>
                  <a:schemeClr val="accent6"/>
                </a:solidFill>
                <a:latin typeface="Nunito Sans" pitchFamily="2" charset="77"/>
              </a:defRPr>
            </a:lvl1pPr>
          </a:lstStyle>
          <a:p>
            <a:pPr marL="0" marR="0" lvl="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a:pPr>
            <a:r>
              <a:rPr lang="en-US"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rPr>
              <a:t>Bobcats’ natural adversaries include Roadrunners &amp; slow-moving trains.</a:t>
            </a:r>
            <a:endParaRPr lang="tr-TR"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endParaRPr>
          </a:p>
        </p:txBody>
      </p:sp>
      <p:sp>
        <p:nvSpPr>
          <p:cNvPr id="18" name="Picture Placeholder 7">
            <a:extLst>
              <a:ext uri="{FF2B5EF4-FFF2-40B4-BE49-F238E27FC236}">
                <a16:creationId xmlns:a16="http://schemas.microsoft.com/office/drawing/2014/main" id="{B7401E0D-D1CF-3641-8A73-0F22B92C35E7}"/>
              </a:ext>
            </a:extLst>
          </p:cNvPr>
          <p:cNvSpPr>
            <a:spLocks noGrp="1"/>
          </p:cNvSpPr>
          <p:nvPr>
            <p:ph type="pic" sz="quarter" idx="15"/>
          </p:nvPr>
        </p:nvSpPr>
        <p:spPr>
          <a:xfrm>
            <a:off x="14859574" y="5880726"/>
            <a:ext cx="7315199" cy="4571999"/>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accent6"/>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19" name="Text Placeholder 12">
            <a:extLst>
              <a:ext uri="{FF2B5EF4-FFF2-40B4-BE49-F238E27FC236}">
                <a16:creationId xmlns:a16="http://schemas.microsoft.com/office/drawing/2014/main" id="{B80609EF-DFE4-FD4B-A009-0B81195135DF}"/>
              </a:ext>
            </a:extLst>
          </p:cNvPr>
          <p:cNvSpPr>
            <a:spLocks noGrp="1"/>
          </p:cNvSpPr>
          <p:nvPr>
            <p:ph type="body" sz="quarter" idx="16" hasCustomPrompt="1"/>
          </p:nvPr>
        </p:nvSpPr>
        <p:spPr>
          <a:xfrm>
            <a:off x="14859574" y="10666515"/>
            <a:ext cx="7534913" cy="548640"/>
          </a:xfrm>
          <a:prstGeom prst="rect">
            <a:avLst/>
          </a:prstGeom>
        </p:spPr>
        <p:txBody>
          <a:bodyPr/>
          <a:lstStyle>
            <a:lvl1pPr marL="0" marR="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sz="1800" b="0" i="0">
                <a:solidFill>
                  <a:schemeClr val="accent6"/>
                </a:solidFill>
                <a:latin typeface="Nunito Sans" pitchFamily="2" charset="77"/>
              </a:defRPr>
            </a:lvl1pPr>
          </a:lstStyle>
          <a:p>
            <a:pPr marL="0" marR="0" lvl="0" indent="0" algn="l" defTabSz="1828800" rtl="0" eaLnBrk="1" fontAlgn="auto" latinLnBrk="0" hangingPunct="1">
              <a:lnSpc>
                <a:spcPct val="150000"/>
              </a:lnSpc>
              <a:spcBef>
                <a:spcPts val="2000"/>
              </a:spcBef>
              <a:spcAft>
                <a:spcPts val="0"/>
              </a:spcAft>
              <a:buClrTx/>
              <a:buSzTx/>
              <a:buFont typeface="Arial" panose="020B0604020202020204" pitchFamily="34" charset="0"/>
              <a:buNone/>
              <a:tabLst/>
              <a:defRPr/>
            </a:pPr>
            <a:r>
              <a:rPr lang="en-US"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rPr>
              <a:t>Bobcats’ natural adversaries include Roadrunners &amp; slow-moving trains.</a:t>
            </a:r>
            <a:endParaRPr lang="tr-TR" sz="1800" dirty="0">
              <a:solidFill>
                <a:schemeClr val="tx1">
                  <a:lumMod val="75000"/>
                  <a:lumOff val="25000"/>
                </a:schemeClr>
              </a:solidFill>
              <a:latin typeface="Nunito Sans"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61357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Slide 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D8E2A9-2814-E943-A706-B5AB6553D3C8}"/>
              </a:ext>
              <a:ext uri="{C183D7F6-B498-43B3-948B-1728B52AA6E4}">
                <adec:decorative xmlns:adec="http://schemas.microsoft.com/office/drawing/2017/decorative" val="1"/>
              </a:ext>
            </a:extLst>
          </p:cNvPr>
          <p:cNvSpPr/>
          <p:nvPr userDrawn="1"/>
        </p:nvSpPr>
        <p:spPr>
          <a:xfrm>
            <a:off x="-49618" y="-21266"/>
            <a:ext cx="12801600" cy="114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Picture Placeholder 7">
            <a:extLst>
              <a:ext uri="{FF2B5EF4-FFF2-40B4-BE49-F238E27FC236}">
                <a16:creationId xmlns:a16="http://schemas.microsoft.com/office/drawing/2014/main" id="{009479F9-D1B3-9F46-AD6C-E7844EB98ECC}"/>
              </a:ext>
              <a:ext uri="{C183D7F6-B498-43B3-948B-1728B52AA6E4}">
                <adec:decorative xmlns:adec="http://schemas.microsoft.com/office/drawing/2017/decorative" val="1"/>
              </a:ext>
            </a:extLst>
          </p:cNvPr>
          <p:cNvSpPr>
            <a:spLocks noGrp="1"/>
          </p:cNvSpPr>
          <p:nvPr>
            <p:ph type="pic" sz="quarter" idx="12"/>
          </p:nvPr>
        </p:nvSpPr>
        <p:spPr>
          <a:xfrm>
            <a:off x="0" y="-1"/>
            <a:ext cx="11658600" cy="11430000"/>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tx1"/>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4" name="Rectangle 3">
            <a:extLst>
              <a:ext uri="{FF2B5EF4-FFF2-40B4-BE49-F238E27FC236}">
                <a16:creationId xmlns:a16="http://schemas.microsoft.com/office/drawing/2014/main" id="{A7695E27-6F70-FD4F-81F8-53F4357B6C3D}"/>
              </a:ext>
              <a:ext uri="{C183D7F6-B498-43B3-948B-1728B52AA6E4}">
                <adec:decorative xmlns:adec="http://schemas.microsoft.com/office/drawing/2017/decorative" val="1"/>
              </a:ext>
            </a:extLst>
          </p:cNvPr>
          <p:cNvSpPr/>
          <p:nvPr userDrawn="1"/>
        </p:nvSpPr>
        <p:spPr>
          <a:xfrm>
            <a:off x="11582400" y="-1"/>
            <a:ext cx="12801600" cy="1143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03EA317-11E0-954D-9C36-7C565BD2E4FC}"/>
              </a:ext>
            </a:extLst>
          </p:cNvPr>
          <p:cNvSpPr>
            <a:spLocks noGrp="1"/>
          </p:cNvSpPr>
          <p:nvPr>
            <p:ph type="title" hasCustomPrompt="1"/>
          </p:nvPr>
        </p:nvSpPr>
        <p:spPr>
          <a:xfrm>
            <a:off x="12998689" y="1308805"/>
            <a:ext cx="10515600" cy="914400"/>
          </a:xfrm>
        </p:spPr>
        <p:txBody>
          <a:bodyPr anchor="ctr"/>
          <a:lstStyle>
            <a:lvl1pPr>
              <a:defRPr>
                <a:solidFill>
                  <a:schemeClr val="tx1"/>
                </a:solidFill>
              </a:defRPr>
            </a:lvl1pPr>
          </a:lstStyle>
          <a:p>
            <a:r>
              <a:rPr lang="en-US" dirty="0"/>
              <a:t>CLICK TO EDIT TITLE</a:t>
            </a:r>
          </a:p>
        </p:txBody>
      </p:sp>
      <p:sp>
        <p:nvSpPr>
          <p:cNvPr id="16" name="Text Placeholder 15">
            <a:extLst>
              <a:ext uri="{FF2B5EF4-FFF2-40B4-BE49-F238E27FC236}">
                <a16:creationId xmlns:a16="http://schemas.microsoft.com/office/drawing/2014/main" id="{8BC55AA7-301E-214D-A0F2-074D8F6F3306}"/>
              </a:ext>
            </a:extLst>
          </p:cNvPr>
          <p:cNvSpPr>
            <a:spLocks noGrp="1"/>
          </p:cNvSpPr>
          <p:nvPr>
            <p:ph type="body" sz="quarter" idx="13" hasCustomPrompt="1"/>
          </p:nvPr>
        </p:nvSpPr>
        <p:spPr>
          <a:xfrm>
            <a:off x="12998689" y="2941543"/>
            <a:ext cx="8458200" cy="4572000"/>
          </a:xfrm>
          <a:prstGeom prst="rect">
            <a:avLst/>
          </a:prstGeom>
        </p:spPr>
        <p:txBody>
          <a:bodyPr/>
          <a:lstStyle>
            <a:lvl1pPr marL="0" indent="0">
              <a:lnSpc>
                <a:spcPct val="150000"/>
              </a:lnSpc>
              <a:buNone/>
              <a:defRPr sz="2800" b="0" i="0">
                <a:solidFill>
                  <a:schemeClr val="tx1"/>
                </a:solidFill>
                <a:latin typeface="Nunito Sans" pitchFamily="2" charset="77"/>
              </a:defRPr>
            </a:lvl1pPr>
            <a:lvl2pPr marL="914400" indent="0">
              <a:lnSpc>
                <a:spcPct val="150000"/>
              </a:lnSpc>
              <a:buNone/>
              <a:defRPr sz="2800" b="0" i="0">
                <a:solidFill>
                  <a:schemeClr val="bg1"/>
                </a:solidFill>
                <a:latin typeface="Nunito Sans" pitchFamily="2" charset="77"/>
              </a:defRPr>
            </a:lvl2pPr>
            <a:lvl3pPr marL="1828800" indent="0">
              <a:lnSpc>
                <a:spcPct val="150000"/>
              </a:lnSpc>
              <a:buNone/>
              <a:defRPr sz="2800" b="0" i="0">
                <a:solidFill>
                  <a:schemeClr val="bg1"/>
                </a:solidFill>
                <a:latin typeface="Nunito Sans" pitchFamily="2" charset="77"/>
              </a:defRPr>
            </a:lvl3pPr>
            <a:lvl4pPr marL="2743200" indent="0">
              <a:lnSpc>
                <a:spcPct val="150000"/>
              </a:lnSpc>
              <a:buNone/>
              <a:defRPr sz="2800" b="0" i="0">
                <a:solidFill>
                  <a:schemeClr val="bg1"/>
                </a:solidFill>
                <a:latin typeface="Nunito Sans" pitchFamily="2" charset="77"/>
              </a:defRPr>
            </a:lvl4pPr>
            <a:lvl5pPr marL="3657600" indent="0">
              <a:lnSpc>
                <a:spcPct val="150000"/>
              </a:lnSpc>
              <a:buNone/>
              <a:defRPr sz="2800" b="0" i="0">
                <a:solidFill>
                  <a:schemeClr val="bg1"/>
                </a:solidFill>
                <a:latin typeface="Nunito Sans" pitchFamily="2" charset="77"/>
              </a:defRPr>
            </a:lvl5pPr>
          </a:lstStyle>
          <a:p>
            <a:pPr>
              <a:lnSpc>
                <a:spcPct val="150000"/>
              </a:lnSpc>
            </a:pPr>
            <a:r>
              <a:rPr lang="en-US" sz="2800" dirty="0">
                <a:solidFill>
                  <a:schemeClr val="bg1"/>
                </a:solidFill>
                <a:latin typeface="Nunito Sans" pitchFamily="2" charset="77"/>
                <a:ea typeface="Open Sans" panose="020B0606030504020204" pitchFamily="34" charset="0"/>
                <a:cs typeface="Open Sans" panose="020B0606030504020204" pitchFamily="34" charset="0"/>
              </a:rPr>
              <a:t>The Bobcat is a type of cat with a bobbed tail and an affinity for maroon and gold. Larger than a house cat but smaller than a cougar, it’s amazingly relentless. Bobcats have been known to take out Trojans, Red Wolves and even larger prey like Longhorns. Bobcats' natural adversaries include Roadrunners and slow-moving trains. </a:t>
            </a:r>
          </a:p>
        </p:txBody>
      </p:sp>
    </p:spTree>
    <p:extLst>
      <p:ext uri="{BB962C8B-B14F-4D97-AF65-F5344CB8AC3E}">
        <p14:creationId xmlns:p14="http://schemas.microsoft.com/office/powerpoint/2010/main" val="1943246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Slide B">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DE806D-0AC3-8A49-B547-835CADC23E78}"/>
              </a:ext>
              <a:ext uri="{C183D7F6-B498-43B3-948B-1728B52AA6E4}">
                <adec:decorative xmlns:adec="http://schemas.microsoft.com/office/drawing/2017/decorative" val="1"/>
              </a:ext>
            </a:extLst>
          </p:cNvPr>
          <p:cNvSpPr/>
          <p:nvPr userDrawn="1"/>
        </p:nvSpPr>
        <p:spPr>
          <a:xfrm>
            <a:off x="0" y="0"/>
            <a:ext cx="11875108"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Picture Placeholder 7">
            <a:extLst>
              <a:ext uri="{FF2B5EF4-FFF2-40B4-BE49-F238E27FC236}">
                <a16:creationId xmlns:a16="http://schemas.microsoft.com/office/drawing/2014/main" id="{009479F9-D1B3-9F46-AD6C-E7844EB98ECC}"/>
              </a:ext>
            </a:extLst>
          </p:cNvPr>
          <p:cNvSpPr>
            <a:spLocks noGrp="1"/>
          </p:cNvSpPr>
          <p:nvPr>
            <p:ph type="pic" sz="quarter" idx="12"/>
          </p:nvPr>
        </p:nvSpPr>
        <p:spPr>
          <a:xfrm>
            <a:off x="0" y="-1"/>
            <a:ext cx="11658600" cy="13716001"/>
          </a:xfrm>
          <a:prstGeom prst="rect">
            <a:avLst/>
          </a:prstGeom>
        </p:spPr>
        <p:txBody>
          <a:bodyPr anchor="ctr"/>
          <a:lstStyle>
            <a:lvl1pPr marL="0" marR="0" indent="0" algn="ctr" defTabSz="1828800" rtl="0" eaLnBrk="1" fontAlgn="auto" latinLnBrk="0" hangingPunct="1">
              <a:lnSpc>
                <a:spcPct val="90000"/>
              </a:lnSpc>
              <a:spcBef>
                <a:spcPts val="2000"/>
              </a:spcBef>
              <a:spcAft>
                <a:spcPts val="0"/>
              </a:spcAft>
              <a:buClrTx/>
              <a:buSzTx/>
              <a:buFont typeface="Arial" panose="020B0604020202020204" pitchFamily="34" charset="0"/>
              <a:buNone/>
              <a:tabLst/>
              <a:defRPr sz="4200" b="0" i="0">
                <a:solidFill>
                  <a:schemeClr val="tx1">
                    <a:lumMod val="60000"/>
                    <a:lumOff val="40000"/>
                  </a:schemeClr>
                </a:solidFill>
                <a:latin typeface="Nunito Sans" pitchFamily="2" charset="77"/>
              </a:defRPr>
            </a:lvl1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dirty="0"/>
              <a:t>Click icon to add picture</a:t>
            </a:r>
          </a:p>
        </p:txBody>
      </p:sp>
      <p:sp>
        <p:nvSpPr>
          <p:cNvPr id="4" name="Rectangle 3">
            <a:extLst>
              <a:ext uri="{FF2B5EF4-FFF2-40B4-BE49-F238E27FC236}">
                <a16:creationId xmlns:a16="http://schemas.microsoft.com/office/drawing/2014/main" id="{A7695E27-6F70-FD4F-81F8-53F4357B6C3D}"/>
              </a:ext>
              <a:ext uri="{C183D7F6-B498-43B3-948B-1728B52AA6E4}">
                <adec:decorative xmlns:adec="http://schemas.microsoft.com/office/drawing/2017/decorative" val="1"/>
              </a:ext>
            </a:extLst>
          </p:cNvPr>
          <p:cNvSpPr/>
          <p:nvPr userDrawn="1"/>
        </p:nvSpPr>
        <p:spPr>
          <a:xfrm>
            <a:off x="11582400" y="-1"/>
            <a:ext cx="12801600" cy="1371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421BEA02-3BED-654A-A30C-8FB1EC22B7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086450" y="6788658"/>
            <a:ext cx="13807440" cy="230124"/>
          </a:xfrm>
          <a:prstGeom prst="rect">
            <a:avLst/>
          </a:prstGeom>
        </p:spPr>
      </p:pic>
      <p:pic>
        <p:nvPicPr>
          <p:cNvPr id="7" name="Picture 6">
            <a:extLst>
              <a:ext uri="{FF2B5EF4-FFF2-40B4-BE49-F238E27FC236}">
                <a16:creationId xmlns:a16="http://schemas.microsoft.com/office/drawing/2014/main" id="{A0AB48EA-4A88-8049-9B14-02AB6803C6D1}"/>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97700" y="11980985"/>
            <a:ext cx="4572000" cy="2216725"/>
          </a:xfrm>
          <a:prstGeom prst="rect">
            <a:avLst/>
          </a:prstGeom>
        </p:spPr>
      </p:pic>
      <p:sp>
        <p:nvSpPr>
          <p:cNvPr id="2" name="Title 1">
            <a:extLst>
              <a:ext uri="{FF2B5EF4-FFF2-40B4-BE49-F238E27FC236}">
                <a16:creationId xmlns:a16="http://schemas.microsoft.com/office/drawing/2014/main" id="{A03EA317-11E0-954D-9C36-7C565BD2E4FC}"/>
              </a:ext>
            </a:extLst>
          </p:cNvPr>
          <p:cNvSpPr>
            <a:spLocks noGrp="1"/>
          </p:cNvSpPr>
          <p:nvPr>
            <p:ph type="title" hasCustomPrompt="1"/>
          </p:nvPr>
        </p:nvSpPr>
        <p:spPr>
          <a:xfrm>
            <a:off x="12998689" y="1308805"/>
            <a:ext cx="10515600" cy="914400"/>
          </a:xfrm>
        </p:spPr>
        <p:txBody>
          <a:bodyPr anchor="ctr"/>
          <a:lstStyle>
            <a:lvl1pPr>
              <a:defRPr>
                <a:solidFill>
                  <a:schemeClr val="bg1"/>
                </a:solidFill>
              </a:defRPr>
            </a:lvl1pPr>
          </a:lstStyle>
          <a:p>
            <a:r>
              <a:rPr lang="en-US" dirty="0"/>
              <a:t>CLICK TO EDIT TITLE</a:t>
            </a:r>
          </a:p>
        </p:txBody>
      </p:sp>
      <p:sp>
        <p:nvSpPr>
          <p:cNvPr id="16" name="Text Placeholder 15">
            <a:extLst>
              <a:ext uri="{FF2B5EF4-FFF2-40B4-BE49-F238E27FC236}">
                <a16:creationId xmlns:a16="http://schemas.microsoft.com/office/drawing/2014/main" id="{8BC55AA7-301E-214D-A0F2-074D8F6F3306}"/>
              </a:ext>
            </a:extLst>
          </p:cNvPr>
          <p:cNvSpPr>
            <a:spLocks noGrp="1"/>
          </p:cNvSpPr>
          <p:nvPr>
            <p:ph type="body" sz="quarter" idx="13" hasCustomPrompt="1"/>
          </p:nvPr>
        </p:nvSpPr>
        <p:spPr>
          <a:xfrm>
            <a:off x="12998689" y="2941543"/>
            <a:ext cx="8458200" cy="4572000"/>
          </a:xfrm>
          <a:prstGeom prst="rect">
            <a:avLst/>
          </a:prstGeom>
        </p:spPr>
        <p:txBody>
          <a:bodyPr/>
          <a:lstStyle>
            <a:lvl1pPr marL="0" indent="0">
              <a:lnSpc>
                <a:spcPct val="150000"/>
              </a:lnSpc>
              <a:buNone/>
              <a:defRPr sz="2800" b="0" i="0">
                <a:solidFill>
                  <a:schemeClr val="bg1"/>
                </a:solidFill>
                <a:latin typeface="Nunito Sans" pitchFamily="2" charset="77"/>
              </a:defRPr>
            </a:lvl1pPr>
            <a:lvl2pPr marL="914400" indent="0">
              <a:lnSpc>
                <a:spcPct val="150000"/>
              </a:lnSpc>
              <a:buNone/>
              <a:defRPr sz="2800" b="0" i="0">
                <a:solidFill>
                  <a:schemeClr val="bg1"/>
                </a:solidFill>
                <a:latin typeface="Nunito Sans" pitchFamily="2" charset="77"/>
              </a:defRPr>
            </a:lvl2pPr>
            <a:lvl3pPr marL="1828800" indent="0">
              <a:lnSpc>
                <a:spcPct val="150000"/>
              </a:lnSpc>
              <a:buNone/>
              <a:defRPr sz="2800" b="0" i="0">
                <a:solidFill>
                  <a:schemeClr val="bg1"/>
                </a:solidFill>
                <a:latin typeface="Nunito Sans" pitchFamily="2" charset="77"/>
              </a:defRPr>
            </a:lvl3pPr>
            <a:lvl4pPr marL="2743200" indent="0">
              <a:lnSpc>
                <a:spcPct val="150000"/>
              </a:lnSpc>
              <a:buNone/>
              <a:defRPr sz="2800" b="0" i="0">
                <a:solidFill>
                  <a:schemeClr val="bg1"/>
                </a:solidFill>
                <a:latin typeface="Nunito Sans" pitchFamily="2" charset="77"/>
              </a:defRPr>
            </a:lvl4pPr>
            <a:lvl5pPr marL="3657600" indent="0">
              <a:lnSpc>
                <a:spcPct val="150000"/>
              </a:lnSpc>
              <a:buNone/>
              <a:defRPr sz="2800" b="0" i="0">
                <a:solidFill>
                  <a:schemeClr val="bg1"/>
                </a:solidFill>
                <a:latin typeface="Nunito Sans" pitchFamily="2" charset="77"/>
              </a:defRPr>
            </a:lvl5pPr>
          </a:lstStyle>
          <a:p>
            <a:pPr>
              <a:lnSpc>
                <a:spcPct val="150000"/>
              </a:lnSpc>
            </a:pPr>
            <a:r>
              <a:rPr lang="en-US" sz="2800" dirty="0">
                <a:solidFill>
                  <a:schemeClr val="bg1"/>
                </a:solidFill>
                <a:latin typeface="Nunito Sans" pitchFamily="2" charset="77"/>
                <a:ea typeface="Open Sans" panose="020B0606030504020204" pitchFamily="34" charset="0"/>
                <a:cs typeface="Open Sans" panose="020B0606030504020204" pitchFamily="34" charset="0"/>
              </a:rPr>
              <a:t>The Bobcat is a type of cat with a bobbed tail and an affinity for maroon and gold. Larger than a house cat but smaller than a cougar, it’s amazingly relentless. Bobcats have been known to take out Trojans, Red Wolves and even larger prey like Longhorns. Bobcats' natural adversaries include Roadrunners and slow-moving trains. </a:t>
            </a:r>
          </a:p>
        </p:txBody>
      </p:sp>
    </p:spTree>
    <p:extLst>
      <p:ext uri="{BB962C8B-B14F-4D97-AF65-F5344CB8AC3E}">
        <p14:creationId xmlns:p14="http://schemas.microsoft.com/office/powerpoint/2010/main" val="707709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2BE929A-D1BB-A64C-B05E-4350E36C10E0}"/>
              </a:ext>
              <a:ext uri="{C183D7F6-B498-43B3-948B-1728B52AA6E4}">
                <adec:decorative xmlns:adec="http://schemas.microsoft.com/office/drawing/2017/decorative" val="1"/>
              </a:ext>
            </a:extLst>
          </p:cNvPr>
          <p:cNvSpPr/>
          <p:nvPr userDrawn="1"/>
        </p:nvSpPr>
        <p:spPr>
          <a:xfrm>
            <a:off x="0" y="-1"/>
            <a:ext cx="24384000" cy="11980985"/>
          </a:xfrm>
          <a:prstGeom prst="rect">
            <a:avLst/>
          </a:prstGeom>
          <a:solidFill>
            <a:srgbClr val="43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95727491-B011-CC42-85E6-B8301381AA2D}"/>
              </a:ext>
              <a:ext uri="{C183D7F6-B498-43B3-948B-1728B52AA6E4}">
                <adec:decorative xmlns:adec="http://schemas.microsoft.com/office/drawing/2017/decorative" val="1"/>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11434324"/>
            <a:ext cx="24384000" cy="246185"/>
          </a:xfrm>
          <a:prstGeom prst="rect">
            <a:avLst/>
          </a:prstGeom>
        </p:spPr>
      </p:pic>
      <p:pic>
        <p:nvPicPr>
          <p:cNvPr id="9" name="Picture 8">
            <a:extLst>
              <a:ext uri="{FF2B5EF4-FFF2-40B4-BE49-F238E27FC236}">
                <a16:creationId xmlns:a16="http://schemas.microsoft.com/office/drawing/2014/main" id="{8518974B-9748-A645-99AC-7972B4327310}"/>
              </a:ext>
              <a:ext uri="{C183D7F6-B498-43B3-948B-1728B52AA6E4}">
                <adec:decorative xmlns:adec="http://schemas.microsoft.com/office/drawing/2017/decorative" val="1"/>
              </a:ext>
            </a:extLst>
          </p:cNvPr>
          <p:cNvPicPr>
            <a:picLocks noChangeAspect="1"/>
          </p:cNvPicPr>
          <p:nvPr userDrawn="1"/>
        </p:nvPicPr>
        <p:blipFill>
          <a:blip r:embed="rId12">
            <a:extLst>
              <a:ext uri="{28A0092B-C50C-407E-A947-70E740481C1C}">
                <a14:useLocalDpi xmlns:a14="http://schemas.microsoft.com/office/drawing/2010/main" val="0"/>
              </a:ext>
            </a:extLst>
          </a:blip>
          <a:srcRect/>
          <a:stretch/>
        </p:blipFill>
        <p:spPr>
          <a:xfrm>
            <a:off x="19709547" y="11980985"/>
            <a:ext cx="4548306" cy="2216725"/>
          </a:xfrm>
          <a:prstGeom prst="rect">
            <a:avLst/>
          </a:prstGeom>
        </p:spPr>
      </p:pic>
      <p:sp>
        <p:nvSpPr>
          <p:cNvPr id="2" name="Title Placeholder 1"/>
          <p:cNvSpPr>
            <a:spLocks noGrp="1"/>
          </p:cNvSpPr>
          <p:nvPr>
            <p:ph type="title"/>
          </p:nvPr>
        </p:nvSpPr>
        <p:spPr>
          <a:xfrm>
            <a:off x="3048000" y="1371039"/>
            <a:ext cx="18288000" cy="1143562"/>
          </a:xfrm>
          <a:prstGeom prst="rect">
            <a:avLst/>
          </a:prstGeom>
        </p:spPr>
        <p:txBody>
          <a:bodyPr vert="horz" lIns="91440" tIns="45720" rIns="91440" bIns="45720" rtlCol="0" anchor="t">
            <a:normAutofit/>
          </a:bodyPr>
          <a:lstStyle/>
          <a:p>
            <a:r>
              <a:rPr lang="en-US" dirty="0"/>
              <a:t>CLICK TO EDIT MASTER TITLE STYLE</a:t>
            </a:r>
          </a:p>
        </p:txBody>
      </p:sp>
    </p:spTree>
    <p:extLst>
      <p:ext uri="{BB962C8B-B14F-4D97-AF65-F5344CB8AC3E}">
        <p14:creationId xmlns:p14="http://schemas.microsoft.com/office/powerpoint/2010/main" val="2679246760"/>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70" r:id="rId5"/>
    <p:sldLayoutId id="2147483667" r:id="rId6"/>
    <p:sldLayoutId id="2147483668" r:id="rId7"/>
    <p:sldLayoutId id="2147483669" r:id="rId8"/>
    <p:sldLayoutId id="2147483671" r:id="rId9"/>
  </p:sldLayoutIdLst>
  <p:txStyles>
    <p:titleStyle>
      <a:lvl1pPr algn="l" defTabSz="1828800" rtl="0" eaLnBrk="1" latinLnBrk="0" hangingPunct="1">
        <a:lnSpc>
          <a:spcPct val="90000"/>
        </a:lnSpc>
        <a:spcBef>
          <a:spcPct val="0"/>
        </a:spcBef>
        <a:buNone/>
        <a:defRPr sz="6000" b="0" i="0" kern="1200" spc="1200" baseline="0">
          <a:solidFill>
            <a:schemeClr val="bg1"/>
          </a:solidFill>
          <a:latin typeface="Nunito Sans" pitchFamily="2" charset="77"/>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ohdsi.github.io/CommonDataModel/index.html"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5" descr="A picture containing text, clipart&#10;&#10;Description automatically generated">
            <a:extLst>
              <a:ext uri="{FF2B5EF4-FFF2-40B4-BE49-F238E27FC236}">
                <a16:creationId xmlns:a16="http://schemas.microsoft.com/office/drawing/2014/main" id="{E9B9DA5A-BFEF-FAE6-62C5-747D9AF8EA2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372" b="6372"/>
          <a:stretch>
            <a:fillRect/>
          </a:stretch>
        </p:blipFill>
        <p:spPr>
          <a:xfrm>
            <a:off x="1102320" y="5393263"/>
            <a:ext cx="6093732" cy="2456886"/>
          </a:xfrm>
          <a:prstGeom prst="rect">
            <a:avLst/>
          </a:prstGeom>
        </p:spPr>
      </p:pic>
      <p:sp>
        <p:nvSpPr>
          <p:cNvPr id="3" name="Title 2">
            <a:extLst>
              <a:ext uri="{FF2B5EF4-FFF2-40B4-BE49-F238E27FC236}">
                <a16:creationId xmlns:a16="http://schemas.microsoft.com/office/drawing/2014/main" id="{1E6DA2A5-482A-9743-84A7-58ADC93AB86D}"/>
              </a:ext>
            </a:extLst>
          </p:cNvPr>
          <p:cNvSpPr>
            <a:spLocks noGrp="1"/>
          </p:cNvSpPr>
          <p:nvPr>
            <p:ph type="title"/>
          </p:nvPr>
        </p:nvSpPr>
        <p:spPr>
          <a:xfrm>
            <a:off x="8958682" y="1321518"/>
            <a:ext cx="14249342" cy="3276754"/>
          </a:xfrm>
        </p:spPr>
        <p:txBody>
          <a:bodyPr vert="horz" lIns="91440" tIns="45720" rIns="91440" bIns="45720" rtlCol="0" anchor="b">
            <a:normAutofit/>
          </a:bodyPr>
          <a:lstStyle/>
          <a:p>
            <a:pPr defTabSz="914400"/>
            <a:r>
              <a:rPr lang="en-US" altLang="en-US" sz="7400" b="1" dirty="0">
                <a:latin typeface="+mj-lt"/>
              </a:rPr>
              <a:t>Long COVID Challenge: Predictive Modeling of Noisy Clinical Tabular Data</a:t>
            </a:r>
            <a:endParaRPr lang="en-US" sz="7400" b="1" dirty="0">
              <a:latin typeface="+mj-lt"/>
            </a:endParaRPr>
          </a:p>
        </p:txBody>
      </p:sp>
      <p:sp>
        <p:nvSpPr>
          <p:cNvPr id="4" name="Text Placeholder 3">
            <a:extLst>
              <a:ext uri="{FF2B5EF4-FFF2-40B4-BE49-F238E27FC236}">
                <a16:creationId xmlns:a16="http://schemas.microsoft.com/office/drawing/2014/main" id="{A381F925-8E91-524F-A847-8D29EF64D424}"/>
              </a:ext>
            </a:extLst>
          </p:cNvPr>
          <p:cNvSpPr>
            <a:spLocks noGrp="1"/>
          </p:cNvSpPr>
          <p:nvPr>
            <p:ph type="body" sz="quarter" idx="11"/>
          </p:nvPr>
        </p:nvSpPr>
        <p:spPr>
          <a:xfrm>
            <a:off x="8977746" y="5241282"/>
            <a:ext cx="14230278" cy="6047404"/>
          </a:xfrm>
        </p:spPr>
        <p:txBody>
          <a:bodyPr vert="horz" lIns="91440" tIns="45720" rIns="91440" bIns="45720" rtlCol="0" anchor="ctr">
            <a:normAutofit/>
          </a:bodyPr>
          <a:lstStyle/>
          <a:p>
            <a:pPr defTabSz="914400">
              <a:spcBef>
                <a:spcPts val="600"/>
              </a:spcBef>
            </a:pPr>
            <a:r>
              <a:rPr lang="en-US" altLang="en-US" sz="4000" dirty="0">
                <a:latin typeface="+mn-lt"/>
              </a:rPr>
              <a:t>Mirna Elizondo, on behalf of N3C consortium</a:t>
            </a:r>
          </a:p>
          <a:p>
            <a:pPr defTabSz="914400">
              <a:spcBef>
                <a:spcPts val="600"/>
              </a:spcBef>
            </a:pPr>
            <a:endParaRPr lang="en-US" altLang="en-US" sz="4000" dirty="0">
              <a:latin typeface="+mn-lt"/>
            </a:endParaRPr>
          </a:p>
          <a:p>
            <a:pPr defTabSz="914400">
              <a:spcBef>
                <a:spcPts val="600"/>
              </a:spcBef>
            </a:pPr>
            <a:r>
              <a:rPr lang="en-US" altLang="en-US" sz="4000" dirty="0">
                <a:latin typeface="+mn-lt"/>
              </a:rPr>
              <a:t>Datalab12</a:t>
            </a:r>
          </a:p>
          <a:p>
            <a:pPr defTabSz="914400">
              <a:spcBef>
                <a:spcPts val="600"/>
              </a:spcBef>
            </a:pPr>
            <a:r>
              <a:rPr lang="en-US" altLang="en-US" sz="4000" dirty="0">
                <a:latin typeface="+mn-lt"/>
              </a:rPr>
              <a:t>Computer Science Department</a:t>
            </a:r>
          </a:p>
          <a:p>
            <a:pPr defTabSz="914400">
              <a:spcBef>
                <a:spcPts val="600"/>
              </a:spcBef>
            </a:pPr>
            <a:r>
              <a:rPr lang="en-US" altLang="en-US" sz="4000" dirty="0">
                <a:latin typeface="+mn-lt"/>
              </a:rPr>
              <a:t>Texas State University </a:t>
            </a:r>
          </a:p>
          <a:p>
            <a:pPr defTabSz="914400">
              <a:spcBef>
                <a:spcPts val="600"/>
              </a:spcBef>
            </a:pPr>
            <a:r>
              <a:rPr lang="en-US" altLang="en-US" sz="4000" dirty="0">
                <a:latin typeface="+mn-lt"/>
              </a:rPr>
              <a:t>San Marcos, Texas</a:t>
            </a:r>
          </a:p>
          <a:p>
            <a:pPr indent="-228600" defTabSz="914400">
              <a:buFont typeface="Arial" panose="020B0604020202020204" pitchFamily="34" charset="0"/>
              <a:buChar char="•"/>
            </a:pPr>
            <a:endParaRPr lang="en-US" sz="4000" dirty="0">
              <a:latin typeface="+mn-lt"/>
            </a:endParaRPr>
          </a:p>
        </p:txBody>
      </p:sp>
      <p:pic>
        <p:nvPicPr>
          <p:cNvPr id="5" name="Picture 4">
            <a:extLst>
              <a:ext uri="{FF2B5EF4-FFF2-40B4-BE49-F238E27FC236}">
                <a16:creationId xmlns:a16="http://schemas.microsoft.com/office/drawing/2014/main" id="{50F3F4D8-E981-57C7-4F02-53648375A208}"/>
              </a:ext>
            </a:extLst>
          </p:cNvPr>
          <p:cNvPicPr>
            <a:picLocks noChangeAspect="1"/>
          </p:cNvPicPr>
          <p:nvPr/>
        </p:nvPicPr>
        <p:blipFill>
          <a:blip r:embed="rId4"/>
          <a:stretch>
            <a:fillRect/>
          </a:stretch>
        </p:blipFill>
        <p:spPr>
          <a:xfrm>
            <a:off x="1151551" y="1225932"/>
            <a:ext cx="5995269" cy="3372340"/>
          </a:xfrm>
          <a:prstGeom prst="rect">
            <a:avLst/>
          </a:prstGeom>
        </p:spPr>
      </p:pic>
      <p:pic>
        <p:nvPicPr>
          <p:cNvPr id="7" name="Picture 6" descr="Logo&#10;&#10;Description automatically generated with low confidence">
            <a:extLst>
              <a:ext uri="{FF2B5EF4-FFF2-40B4-BE49-F238E27FC236}">
                <a16:creationId xmlns:a16="http://schemas.microsoft.com/office/drawing/2014/main" id="{257C4A8B-0784-A3EE-32EC-600C2191B2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2322" y="9135415"/>
            <a:ext cx="6093732" cy="2391789"/>
          </a:xfrm>
          <a:prstGeom prst="rect">
            <a:avLst/>
          </a:prstGeom>
        </p:spPr>
      </p:pic>
    </p:spTree>
    <p:extLst>
      <p:ext uri="{BB962C8B-B14F-4D97-AF65-F5344CB8AC3E}">
        <p14:creationId xmlns:p14="http://schemas.microsoft.com/office/powerpoint/2010/main" val="3678723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C03BE-2198-9799-CBE6-5AFBE0C2CFB7}"/>
              </a:ext>
            </a:extLst>
          </p:cNvPr>
          <p:cNvSpPr>
            <a:spLocks noGrp="1"/>
          </p:cNvSpPr>
          <p:nvPr>
            <p:ph type="title"/>
          </p:nvPr>
        </p:nvSpPr>
        <p:spPr/>
        <p:txBody>
          <a:bodyPr/>
          <a:lstStyle/>
          <a:p>
            <a:r>
              <a:rPr lang="en-US" dirty="0"/>
              <a:t>Most Frequent Features</a:t>
            </a:r>
          </a:p>
        </p:txBody>
      </p:sp>
      <p:sp>
        <p:nvSpPr>
          <p:cNvPr id="7" name="Text Box 22">
            <a:extLst>
              <a:ext uri="{FF2B5EF4-FFF2-40B4-BE49-F238E27FC236}">
                <a16:creationId xmlns:a16="http://schemas.microsoft.com/office/drawing/2014/main" id="{C76DC39B-69E3-2B2C-413B-711F08B133A3}"/>
              </a:ext>
            </a:extLst>
          </p:cNvPr>
          <p:cNvSpPr txBox="1">
            <a:spLocks noChangeArrowheads="1"/>
          </p:cNvSpPr>
          <p:nvPr/>
        </p:nvSpPr>
        <p:spPr bwMode="auto">
          <a:xfrm>
            <a:off x="533400" y="8851657"/>
            <a:ext cx="7158929" cy="1840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0000" tIns="180000" rIns="180000" bIns="180000">
            <a:spAutoFit/>
          </a:bodyPr>
          <a:lstStyle>
            <a:lvl1pPr eaLnBrk="0" hangingPunct="0">
              <a:defRPr sz="8600">
                <a:solidFill>
                  <a:schemeClr val="tx1"/>
                </a:solidFill>
                <a:latin typeface="Arial" panose="020B0604020202020204" pitchFamily="34" charset="0"/>
                <a:ea typeface="MS PGothic" panose="020B0600070205080204" pitchFamily="34" charset="-128"/>
              </a:defRPr>
            </a:lvl1pPr>
            <a:lvl2pPr marL="742950" indent="-285750" eaLnBrk="0" hangingPunct="0">
              <a:defRPr sz="8600">
                <a:solidFill>
                  <a:schemeClr val="tx1"/>
                </a:solidFill>
                <a:latin typeface="Arial" panose="020B0604020202020204" pitchFamily="34" charset="0"/>
                <a:ea typeface="MS PGothic" panose="020B0600070205080204" pitchFamily="34" charset="-128"/>
              </a:defRPr>
            </a:lvl2pPr>
            <a:lvl3pPr marL="1143000" indent="-228600" eaLnBrk="0" hangingPunct="0">
              <a:defRPr sz="8600">
                <a:solidFill>
                  <a:schemeClr val="tx1"/>
                </a:solidFill>
                <a:latin typeface="Arial" panose="020B0604020202020204" pitchFamily="34" charset="0"/>
                <a:ea typeface="MS PGothic" panose="020B0600070205080204" pitchFamily="34" charset="-128"/>
              </a:defRPr>
            </a:lvl3pPr>
            <a:lvl4pPr marL="1600200" indent="-228600" eaLnBrk="0" hangingPunct="0">
              <a:defRPr sz="8600">
                <a:solidFill>
                  <a:schemeClr val="tx1"/>
                </a:solidFill>
                <a:latin typeface="Arial" panose="020B0604020202020204" pitchFamily="34" charset="0"/>
                <a:ea typeface="MS PGothic" panose="020B0600070205080204" pitchFamily="34" charset="-128"/>
              </a:defRPr>
            </a:lvl4pPr>
            <a:lvl5pPr marL="2057400" indent="-228600" eaLnBrk="0" hangingPunct="0">
              <a:defRPr sz="8600">
                <a:solidFill>
                  <a:schemeClr val="tx1"/>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9pPr>
          </a:lstStyle>
          <a:p>
            <a:pPr eaLnBrk="1" hangingPunct="1">
              <a:buSzPts val="1460"/>
            </a:pPr>
            <a:r>
              <a:rPr lang="en-US" sz="3200" i="1" dirty="0">
                <a:solidFill>
                  <a:schemeClr val="bg1"/>
                </a:solidFill>
                <a:latin typeface="+mn-lt"/>
              </a:rPr>
              <a:t>Figure 2. The most frequent conditions per patient in the training data set (left) and their average duration (right).</a:t>
            </a:r>
          </a:p>
        </p:txBody>
      </p:sp>
      <p:sp>
        <p:nvSpPr>
          <p:cNvPr id="8" name="Text Box 22">
            <a:extLst>
              <a:ext uri="{FF2B5EF4-FFF2-40B4-BE49-F238E27FC236}">
                <a16:creationId xmlns:a16="http://schemas.microsoft.com/office/drawing/2014/main" id="{88CE0ECE-D74D-AB19-9095-A17BD522B71C}"/>
              </a:ext>
            </a:extLst>
          </p:cNvPr>
          <p:cNvSpPr txBox="1">
            <a:spLocks noChangeArrowheads="1"/>
          </p:cNvSpPr>
          <p:nvPr/>
        </p:nvSpPr>
        <p:spPr bwMode="auto">
          <a:xfrm>
            <a:off x="8126262" y="8851657"/>
            <a:ext cx="7665766" cy="1840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0000" tIns="180000" rIns="180000" bIns="180000">
            <a:spAutoFit/>
          </a:bodyPr>
          <a:lstStyle>
            <a:lvl1pPr eaLnBrk="0" hangingPunct="0">
              <a:defRPr sz="8600">
                <a:solidFill>
                  <a:schemeClr val="tx1"/>
                </a:solidFill>
                <a:latin typeface="Arial" panose="020B0604020202020204" pitchFamily="34" charset="0"/>
                <a:ea typeface="MS PGothic" panose="020B0600070205080204" pitchFamily="34" charset="-128"/>
              </a:defRPr>
            </a:lvl1pPr>
            <a:lvl2pPr marL="742950" indent="-285750" eaLnBrk="0" hangingPunct="0">
              <a:defRPr sz="8600">
                <a:solidFill>
                  <a:schemeClr val="tx1"/>
                </a:solidFill>
                <a:latin typeface="Arial" panose="020B0604020202020204" pitchFamily="34" charset="0"/>
                <a:ea typeface="MS PGothic" panose="020B0600070205080204" pitchFamily="34" charset="-128"/>
              </a:defRPr>
            </a:lvl2pPr>
            <a:lvl3pPr marL="1143000" indent="-228600" eaLnBrk="0" hangingPunct="0">
              <a:defRPr sz="8600">
                <a:solidFill>
                  <a:schemeClr val="tx1"/>
                </a:solidFill>
                <a:latin typeface="Arial" panose="020B0604020202020204" pitchFamily="34" charset="0"/>
                <a:ea typeface="MS PGothic" panose="020B0600070205080204" pitchFamily="34" charset="-128"/>
              </a:defRPr>
            </a:lvl3pPr>
            <a:lvl4pPr marL="1600200" indent="-228600" eaLnBrk="0" hangingPunct="0">
              <a:defRPr sz="8600">
                <a:solidFill>
                  <a:schemeClr val="tx1"/>
                </a:solidFill>
                <a:latin typeface="Arial" panose="020B0604020202020204" pitchFamily="34" charset="0"/>
                <a:ea typeface="MS PGothic" panose="020B0600070205080204" pitchFamily="34" charset="-128"/>
              </a:defRPr>
            </a:lvl4pPr>
            <a:lvl5pPr marL="2057400" indent="-228600" eaLnBrk="0" hangingPunct="0">
              <a:defRPr sz="8600">
                <a:solidFill>
                  <a:schemeClr val="tx1"/>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9pPr>
          </a:lstStyle>
          <a:p>
            <a:pPr eaLnBrk="1" hangingPunct="1"/>
            <a:r>
              <a:rPr lang="en-US" altLang="en-US" sz="3200" i="1" dirty="0">
                <a:solidFill>
                  <a:schemeClr val="bg1"/>
                </a:solidFill>
                <a:latin typeface="+mn-lt"/>
              </a:rPr>
              <a:t>Figure 3. The most frequent observations per patient in the training data set (left) and their average duration (right).</a:t>
            </a:r>
          </a:p>
        </p:txBody>
      </p:sp>
      <p:pic>
        <p:nvPicPr>
          <p:cNvPr id="9" name="Picture 8" descr="Chart&#10;&#10;Description automatically generated">
            <a:extLst>
              <a:ext uri="{FF2B5EF4-FFF2-40B4-BE49-F238E27FC236}">
                <a16:creationId xmlns:a16="http://schemas.microsoft.com/office/drawing/2014/main" id="{BEEE7017-5F71-5607-ED94-AFE9F7BEBB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642157"/>
            <a:ext cx="7549847" cy="4309115"/>
          </a:xfrm>
          <a:prstGeom prst="rect">
            <a:avLst/>
          </a:prstGeom>
        </p:spPr>
      </p:pic>
      <p:pic>
        <p:nvPicPr>
          <p:cNvPr id="10" name="Picture 9" descr="Chart&#10;&#10;Description automatically generated with medium confidence">
            <a:extLst>
              <a:ext uri="{FF2B5EF4-FFF2-40B4-BE49-F238E27FC236}">
                <a16:creationId xmlns:a16="http://schemas.microsoft.com/office/drawing/2014/main" id="{DD43FD10-8FD1-E0C1-0EB7-04CD3D5DF8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2329" y="3660318"/>
            <a:ext cx="7880325" cy="4309116"/>
          </a:xfrm>
          <a:prstGeom prst="rect">
            <a:avLst/>
          </a:prstGeom>
        </p:spPr>
      </p:pic>
      <p:pic>
        <p:nvPicPr>
          <p:cNvPr id="11" name="Picture 10" descr="Chart&#10;&#10;Description automatically generated">
            <a:extLst>
              <a:ext uri="{FF2B5EF4-FFF2-40B4-BE49-F238E27FC236}">
                <a16:creationId xmlns:a16="http://schemas.microsoft.com/office/drawing/2014/main" id="{ACC26628-F6C6-1D82-71E1-D2C06F2B07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21837" y="3655237"/>
            <a:ext cx="8611737" cy="4319463"/>
          </a:xfrm>
          <a:prstGeom prst="rect">
            <a:avLst/>
          </a:prstGeom>
        </p:spPr>
      </p:pic>
      <p:sp>
        <p:nvSpPr>
          <p:cNvPr id="12" name="Text Box 22">
            <a:extLst>
              <a:ext uri="{FF2B5EF4-FFF2-40B4-BE49-F238E27FC236}">
                <a16:creationId xmlns:a16="http://schemas.microsoft.com/office/drawing/2014/main" id="{EDC70D88-327C-D6D8-0C16-332EC9445B04}"/>
              </a:ext>
            </a:extLst>
          </p:cNvPr>
          <p:cNvSpPr txBox="1">
            <a:spLocks noChangeArrowheads="1"/>
          </p:cNvSpPr>
          <p:nvPr/>
        </p:nvSpPr>
        <p:spPr bwMode="auto">
          <a:xfrm>
            <a:off x="16779525" y="8851657"/>
            <a:ext cx="7665766" cy="1840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0000" tIns="180000" rIns="180000" bIns="180000">
            <a:spAutoFit/>
          </a:bodyPr>
          <a:lstStyle>
            <a:lvl1pPr eaLnBrk="0" hangingPunct="0">
              <a:defRPr sz="8600">
                <a:solidFill>
                  <a:schemeClr val="tx1"/>
                </a:solidFill>
                <a:latin typeface="Arial" panose="020B0604020202020204" pitchFamily="34" charset="0"/>
                <a:ea typeface="MS PGothic" panose="020B0600070205080204" pitchFamily="34" charset="-128"/>
              </a:defRPr>
            </a:lvl1pPr>
            <a:lvl2pPr marL="742950" indent="-285750" eaLnBrk="0" hangingPunct="0">
              <a:defRPr sz="8600">
                <a:solidFill>
                  <a:schemeClr val="tx1"/>
                </a:solidFill>
                <a:latin typeface="Arial" panose="020B0604020202020204" pitchFamily="34" charset="0"/>
                <a:ea typeface="MS PGothic" panose="020B0600070205080204" pitchFamily="34" charset="-128"/>
              </a:defRPr>
            </a:lvl2pPr>
            <a:lvl3pPr marL="1143000" indent="-228600" eaLnBrk="0" hangingPunct="0">
              <a:defRPr sz="8600">
                <a:solidFill>
                  <a:schemeClr val="tx1"/>
                </a:solidFill>
                <a:latin typeface="Arial" panose="020B0604020202020204" pitchFamily="34" charset="0"/>
                <a:ea typeface="MS PGothic" panose="020B0600070205080204" pitchFamily="34" charset="-128"/>
              </a:defRPr>
            </a:lvl3pPr>
            <a:lvl4pPr marL="1600200" indent="-228600" eaLnBrk="0" hangingPunct="0">
              <a:defRPr sz="8600">
                <a:solidFill>
                  <a:schemeClr val="tx1"/>
                </a:solidFill>
                <a:latin typeface="Arial" panose="020B0604020202020204" pitchFamily="34" charset="0"/>
                <a:ea typeface="MS PGothic" panose="020B0600070205080204" pitchFamily="34" charset="-128"/>
              </a:defRPr>
            </a:lvl4pPr>
            <a:lvl5pPr marL="2057400" indent="-228600" eaLnBrk="0" hangingPunct="0">
              <a:defRPr sz="8600">
                <a:solidFill>
                  <a:schemeClr val="tx1"/>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8600">
                <a:solidFill>
                  <a:schemeClr val="tx1"/>
                </a:solidFill>
                <a:latin typeface="Arial" panose="020B0604020202020204" pitchFamily="34" charset="0"/>
                <a:ea typeface="MS PGothic" panose="020B0600070205080204" pitchFamily="34" charset="-128"/>
              </a:defRPr>
            </a:lvl9pPr>
          </a:lstStyle>
          <a:p>
            <a:pPr eaLnBrk="1" hangingPunct="1"/>
            <a:r>
              <a:rPr lang="en-US" altLang="en-US" sz="3200" i="1" dirty="0">
                <a:solidFill>
                  <a:schemeClr val="bg1"/>
                </a:solidFill>
                <a:latin typeface="+mn-lt"/>
              </a:rPr>
              <a:t>Figure 4. Most frequent drugs per unique patient in the training data set (left) and their average duration (right).</a:t>
            </a:r>
          </a:p>
        </p:txBody>
      </p:sp>
    </p:spTree>
    <p:extLst>
      <p:ext uri="{BB962C8B-B14F-4D97-AF65-F5344CB8AC3E}">
        <p14:creationId xmlns:p14="http://schemas.microsoft.com/office/powerpoint/2010/main" val="720824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9AE47-25DA-C545-C635-42847CF02CFC}"/>
              </a:ext>
            </a:extLst>
          </p:cNvPr>
          <p:cNvSpPr>
            <a:spLocks noGrp="1"/>
          </p:cNvSpPr>
          <p:nvPr>
            <p:ph type="title"/>
          </p:nvPr>
        </p:nvSpPr>
        <p:spPr/>
        <p:txBody>
          <a:bodyPr/>
          <a:lstStyle/>
          <a:p>
            <a:r>
              <a:rPr lang="en-US" dirty="0"/>
              <a:t>Model Development</a:t>
            </a:r>
          </a:p>
        </p:txBody>
      </p:sp>
      <p:sp>
        <p:nvSpPr>
          <p:cNvPr id="3" name="Text Placeholder 2">
            <a:extLst>
              <a:ext uri="{FF2B5EF4-FFF2-40B4-BE49-F238E27FC236}">
                <a16:creationId xmlns:a16="http://schemas.microsoft.com/office/drawing/2014/main" id="{8410B87E-CD58-F44B-A0EE-D608CD539836}"/>
              </a:ext>
            </a:extLst>
          </p:cNvPr>
          <p:cNvSpPr>
            <a:spLocks noGrp="1"/>
          </p:cNvSpPr>
          <p:nvPr>
            <p:ph type="body" sz="quarter" idx="10"/>
          </p:nvPr>
        </p:nvSpPr>
        <p:spPr>
          <a:xfrm>
            <a:off x="2928730" y="3713793"/>
            <a:ext cx="11541249" cy="6629400"/>
          </a:xfrm>
        </p:spPr>
        <p:txBody>
          <a:bodyPr/>
          <a:lstStyle/>
          <a:p>
            <a:pPr marL="457200" indent="-457200">
              <a:buFont typeface="Arial" panose="020B0604020202020204" pitchFamily="34" charset="0"/>
              <a:buChar char="•"/>
            </a:pPr>
            <a:r>
              <a:rPr lang="en-US" dirty="0"/>
              <a:t>Multi-step logistic regression is an extension of logistic regression that handles multi-step classification problems. </a:t>
            </a:r>
          </a:p>
          <a:p>
            <a:pPr marL="457200" indent="-457200">
              <a:buFont typeface="Arial" panose="020B0604020202020204" pitchFamily="34" charset="0"/>
              <a:buChar char="•"/>
            </a:pPr>
            <a:r>
              <a:rPr lang="en-US" dirty="0"/>
              <a:t>Decision trees use a tree-like structure to make decisions based on feature values. </a:t>
            </a:r>
          </a:p>
          <a:p>
            <a:pPr marL="457200" indent="-457200">
              <a:buFont typeface="Arial" panose="020B0604020202020204" pitchFamily="34" charset="0"/>
              <a:buChar char="•"/>
            </a:pPr>
            <a:r>
              <a:rPr lang="en-US" dirty="0"/>
              <a:t>Random forest combines multiple decision trees for improved accuracy and robustness. </a:t>
            </a:r>
          </a:p>
          <a:p>
            <a:pPr marL="457200" indent="-457200">
              <a:buFont typeface="Arial" panose="020B0604020202020204" pitchFamily="34" charset="0"/>
              <a:buChar char="•"/>
            </a:pPr>
            <a:r>
              <a:rPr lang="en-US" dirty="0"/>
              <a:t>Gradient boosting sequentially combines weak learners, often decision trees, to create a powerful predictive model.</a:t>
            </a:r>
          </a:p>
        </p:txBody>
      </p:sp>
      <p:graphicFrame>
        <p:nvGraphicFramePr>
          <p:cNvPr id="4" name="Table 3">
            <a:extLst>
              <a:ext uri="{FF2B5EF4-FFF2-40B4-BE49-F238E27FC236}">
                <a16:creationId xmlns:a16="http://schemas.microsoft.com/office/drawing/2014/main" id="{7DC8ABEC-8982-79F8-FCED-714F9561767C}"/>
              </a:ext>
            </a:extLst>
          </p:cNvPr>
          <p:cNvGraphicFramePr>
            <a:graphicFrameLocks noGrp="1"/>
          </p:cNvGraphicFramePr>
          <p:nvPr>
            <p:extLst>
              <p:ext uri="{D42A27DB-BD31-4B8C-83A1-F6EECF244321}">
                <p14:modId xmlns:p14="http://schemas.microsoft.com/office/powerpoint/2010/main" val="986953761"/>
              </p:ext>
            </p:extLst>
          </p:nvPr>
        </p:nvGraphicFramePr>
        <p:xfrm>
          <a:off x="15550010" y="5087027"/>
          <a:ext cx="7358116" cy="3541946"/>
        </p:xfrm>
        <a:graphic>
          <a:graphicData uri="http://schemas.openxmlformats.org/drawingml/2006/table">
            <a:tbl>
              <a:tblPr>
                <a:tableStyleId>{F5AB1C69-6EDB-4FF4-983F-18BD219EF322}</a:tableStyleId>
              </a:tblPr>
              <a:tblGrid>
                <a:gridCol w="1839529">
                  <a:extLst>
                    <a:ext uri="{9D8B030D-6E8A-4147-A177-3AD203B41FA5}">
                      <a16:colId xmlns:a16="http://schemas.microsoft.com/office/drawing/2014/main" val="1225621188"/>
                    </a:ext>
                  </a:extLst>
                </a:gridCol>
                <a:gridCol w="1839529">
                  <a:extLst>
                    <a:ext uri="{9D8B030D-6E8A-4147-A177-3AD203B41FA5}">
                      <a16:colId xmlns:a16="http://schemas.microsoft.com/office/drawing/2014/main" val="4012087622"/>
                    </a:ext>
                  </a:extLst>
                </a:gridCol>
                <a:gridCol w="1839529">
                  <a:extLst>
                    <a:ext uri="{9D8B030D-6E8A-4147-A177-3AD203B41FA5}">
                      <a16:colId xmlns:a16="http://schemas.microsoft.com/office/drawing/2014/main" val="631946187"/>
                    </a:ext>
                  </a:extLst>
                </a:gridCol>
                <a:gridCol w="1839529">
                  <a:extLst>
                    <a:ext uri="{9D8B030D-6E8A-4147-A177-3AD203B41FA5}">
                      <a16:colId xmlns:a16="http://schemas.microsoft.com/office/drawing/2014/main" val="459976548"/>
                    </a:ext>
                  </a:extLst>
                </a:gridCol>
              </a:tblGrid>
              <a:tr h="1018526">
                <a:tc>
                  <a:txBody>
                    <a:bodyPr/>
                    <a:lstStyle/>
                    <a:p>
                      <a:pPr marL="0" algn="ctr" defTabSz="2194560" rtl="0" eaLnBrk="1" fontAlgn="ctr" latinLnBrk="0" hangingPunct="1"/>
                      <a:r>
                        <a:rPr lang="en-US" sz="2000" b="1" u="none" strike="noStrike" kern="1200" dirty="0">
                          <a:solidFill>
                            <a:schemeClr val="dk1"/>
                          </a:solidFill>
                          <a:effectLst/>
                        </a:rPr>
                        <a:t>Dataset</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1" u="none" strike="noStrike" kern="1200">
                          <a:solidFill>
                            <a:schemeClr val="dk1"/>
                          </a:solidFill>
                          <a:effectLst/>
                        </a:rPr>
                        <a:t># Patient</a:t>
                      </a:r>
                      <a:endParaRPr lang="en-US" sz="2000" b="1"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1" u="none" strike="noStrike" kern="1200" dirty="0">
                          <a:solidFill>
                            <a:schemeClr val="dk1"/>
                          </a:solidFill>
                          <a:effectLst/>
                        </a:rPr>
                        <a:t># Concepts</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1" u="none" strike="noStrike" kern="1200">
                          <a:solidFill>
                            <a:schemeClr val="dk1"/>
                          </a:solidFill>
                          <a:effectLst/>
                        </a:rPr>
                        <a:t># Represented</a:t>
                      </a:r>
                      <a:endParaRPr lang="en-US" sz="2000" b="1"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418977058"/>
                  </a:ext>
                </a:extLst>
              </a:tr>
              <a:tr h="761100">
                <a:tc>
                  <a:txBody>
                    <a:bodyPr/>
                    <a:lstStyle/>
                    <a:p>
                      <a:pPr marL="0" algn="ctr" defTabSz="2194560" rtl="0" eaLnBrk="1" fontAlgn="ctr" latinLnBrk="0" hangingPunct="1"/>
                      <a:r>
                        <a:rPr lang="en-US" sz="2000" b="1" u="none" strike="noStrike" kern="1200">
                          <a:solidFill>
                            <a:schemeClr val="dk1"/>
                          </a:solidFill>
                          <a:effectLst/>
                        </a:rPr>
                        <a:t>Conditions</a:t>
                      </a:r>
                      <a:endParaRPr lang="en-US" sz="2000" b="1"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dirty="0">
                          <a:solidFill>
                            <a:schemeClr val="dk1"/>
                          </a:solidFill>
                          <a:effectLst/>
                        </a:rPr>
                        <a:t>38,044</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dirty="0">
                          <a:solidFill>
                            <a:schemeClr val="dk1"/>
                          </a:solidFill>
                          <a:effectLst/>
                        </a:rPr>
                        <a:t>14,764</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24</a:t>
                      </a:r>
                      <a:endParaRPr lang="en-US" sz="2000" b="0"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2791028129"/>
                  </a:ext>
                </a:extLst>
              </a:tr>
              <a:tr h="715618">
                <a:tc>
                  <a:txBody>
                    <a:bodyPr/>
                    <a:lstStyle/>
                    <a:p>
                      <a:pPr marL="0" algn="ctr" defTabSz="2194560" rtl="0" eaLnBrk="1" fontAlgn="ctr" latinLnBrk="0" hangingPunct="1"/>
                      <a:r>
                        <a:rPr lang="en-US" sz="2000" b="1" u="none" strike="noStrike" kern="1200">
                          <a:solidFill>
                            <a:schemeClr val="dk1"/>
                          </a:solidFill>
                          <a:effectLst/>
                        </a:rPr>
                        <a:t>Observations</a:t>
                      </a:r>
                      <a:endParaRPr lang="en-US" sz="2000" b="1"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dirty="0">
                          <a:solidFill>
                            <a:schemeClr val="dk1"/>
                          </a:solidFill>
                          <a:effectLst/>
                        </a:rPr>
                        <a:t>38,340</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dirty="0">
                          <a:solidFill>
                            <a:schemeClr val="dk1"/>
                          </a:solidFill>
                          <a:effectLst/>
                        </a:rPr>
                        <a:t>2,744</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dirty="0">
                          <a:solidFill>
                            <a:schemeClr val="dk1"/>
                          </a:solidFill>
                          <a:effectLst/>
                        </a:rPr>
                        <a:t>34</a:t>
                      </a:r>
                      <a:endParaRPr lang="en-US" sz="2000" b="0"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2499562973"/>
                  </a:ext>
                </a:extLst>
              </a:tr>
              <a:tr h="523351">
                <a:tc>
                  <a:txBody>
                    <a:bodyPr/>
                    <a:lstStyle/>
                    <a:p>
                      <a:pPr marL="0" algn="ctr" defTabSz="2194560" rtl="0" eaLnBrk="1" fontAlgn="ctr" latinLnBrk="0" hangingPunct="1"/>
                      <a:r>
                        <a:rPr lang="en-US" sz="2000" b="1" u="none" strike="noStrike" kern="1200">
                          <a:solidFill>
                            <a:schemeClr val="dk1"/>
                          </a:solidFill>
                          <a:effectLst/>
                        </a:rPr>
                        <a:t>Drugs</a:t>
                      </a:r>
                      <a:endParaRPr lang="en-US" sz="2000" b="1"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35,872</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14,159</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dirty="0">
                          <a:solidFill>
                            <a:schemeClr val="dk1"/>
                          </a:solidFill>
                          <a:effectLst/>
                        </a:rPr>
                        <a:t>23</a:t>
                      </a:r>
                      <a:endParaRPr lang="en-US" sz="2000" b="0"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2395219147"/>
                  </a:ext>
                </a:extLst>
              </a:tr>
              <a:tr h="523351">
                <a:tc>
                  <a:txBody>
                    <a:bodyPr/>
                    <a:lstStyle/>
                    <a:p>
                      <a:pPr marL="0" algn="ctr" defTabSz="2194560" rtl="0" eaLnBrk="1" fontAlgn="ctr" latinLnBrk="0" hangingPunct="1"/>
                      <a:r>
                        <a:rPr lang="en-US" sz="2000" b="1" u="none" strike="noStrike" kern="1200">
                          <a:solidFill>
                            <a:schemeClr val="dk1"/>
                          </a:solidFill>
                          <a:effectLst/>
                        </a:rPr>
                        <a:t>Diagnosis</a:t>
                      </a:r>
                      <a:endParaRPr lang="en-US" sz="2000" b="1"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38,340</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31,667</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dirty="0">
                          <a:solidFill>
                            <a:schemeClr val="dk1"/>
                          </a:solidFill>
                          <a:effectLst/>
                        </a:rPr>
                        <a:t>64</a:t>
                      </a:r>
                      <a:endParaRPr lang="en-US" sz="2000" b="0"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3138574395"/>
                  </a:ext>
                </a:extLst>
              </a:tr>
            </a:tbl>
          </a:graphicData>
        </a:graphic>
      </p:graphicFrame>
    </p:spTree>
    <p:extLst>
      <p:ext uri="{BB962C8B-B14F-4D97-AF65-F5344CB8AC3E}">
        <p14:creationId xmlns:p14="http://schemas.microsoft.com/office/powerpoint/2010/main" val="3531534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794F3-44D8-3336-C2FF-FC8B40C1D5F5}"/>
              </a:ext>
            </a:extLst>
          </p:cNvPr>
          <p:cNvSpPr>
            <a:spLocks noGrp="1"/>
          </p:cNvSpPr>
          <p:nvPr>
            <p:ph type="title"/>
          </p:nvPr>
        </p:nvSpPr>
        <p:spPr>
          <a:xfrm>
            <a:off x="1965158" y="1127199"/>
            <a:ext cx="18288000" cy="1143562"/>
          </a:xfrm>
        </p:spPr>
        <p:txBody>
          <a:bodyPr/>
          <a:lstStyle/>
          <a:p>
            <a:r>
              <a:rPr lang="en-US" dirty="0"/>
              <a:t>Model Evaluation</a:t>
            </a:r>
          </a:p>
        </p:txBody>
      </p:sp>
      <p:sp>
        <p:nvSpPr>
          <p:cNvPr id="5" name="Text Placeholder 4">
            <a:extLst>
              <a:ext uri="{FF2B5EF4-FFF2-40B4-BE49-F238E27FC236}">
                <a16:creationId xmlns:a16="http://schemas.microsoft.com/office/drawing/2014/main" id="{1F7BC2CC-8ED5-69BE-A754-8CDF19BD0A95}"/>
              </a:ext>
            </a:extLst>
          </p:cNvPr>
          <p:cNvSpPr>
            <a:spLocks noGrp="1"/>
          </p:cNvSpPr>
          <p:nvPr>
            <p:ph type="body" sz="quarter" idx="10"/>
          </p:nvPr>
        </p:nvSpPr>
        <p:spPr>
          <a:xfrm>
            <a:off x="1965158" y="2872874"/>
            <a:ext cx="20453684" cy="6367379"/>
          </a:xfrm>
        </p:spPr>
        <p:txBody>
          <a:bodyPr/>
          <a:lstStyle/>
          <a:p>
            <a:pPr marL="457200" indent="-457200">
              <a:buFont typeface="Arial" panose="020B0604020202020204" pitchFamily="34" charset="0"/>
              <a:buChar char="•"/>
            </a:pPr>
            <a:r>
              <a:rPr lang="en-US" b="1" u="sng" dirty="0"/>
              <a:t>Precision</a:t>
            </a:r>
            <a:r>
              <a:rPr lang="en-US" dirty="0"/>
              <a:t> measures the proportion of correctly predicted positive instances out of all instances predicted as positive. It focuses on the accuracy of positive predictions, indicating how well the model avoids false positives. A high precision value suggests that the model has a low rate of falsely labeling negative instances as positive.</a:t>
            </a:r>
          </a:p>
          <a:p>
            <a:pPr marL="457200" indent="-457200">
              <a:buFont typeface="Arial" panose="020B0604020202020204" pitchFamily="34" charset="0"/>
              <a:buChar char="•"/>
            </a:pPr>
            <a:r>
              <a:rPr lang="en-US" b="1" u="sng" dirty="0"/>
              <a:t>Recall</a:t>
            </a:r>
            <a:r>
              <a:rPr lang="en-US" dirty="0"/>
              <a:t>, also known as sensitivity or true positive rate, measures the proportion of correctly predicted positive instances out of all actual positive instances. It captures the model's ability to identify positive instances correctly, indicating how well it avoids false negatives. A high recall value suggests that the model has a low rate of falsely labeling positive instances as negative.</a:t>
            </a:r>
          </a:p>
          <a:p>
            <a:pPr marL="457200" indent="-457200">
              <a:buFont typeface="Arial" panose="020B0604020202020204" pitchFamily="34" charset="0"/>
              <a:buChar char="•"/>
            </a:pPr>
            <a:r>
              <a:rPr lang="en-US" b="1" u="sng" dirty="0"/>
              <a:t>F1</a:t>
            </a:r>
            <a:r>
              <a:rPr lang="en-US" dirty="0"/>
              <a:t> score combines precision and recall into a single metric, providing a balanced measure of a model's performance. It is the harmonic mean of precision and recall, and it considers both false positives and false negatives. F1 score is particularly useful when there is an imbalance between the classes or when both precision and recall are equally important.</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413033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F574-BB56-DED1-9453-CE0192D9E914}"/>
              </a:ext>
            </a:extLst>
          </p:cNvPr>
          <p:cNvSpPr>
            <a:spLocks noGrp="1"/>
          </p:cNvSpPr>
          <p:nvPr>
            <p:ph type="title"/>
          </p:nvPr>
        </p:nvSpPr>
        <p:spPr/>
        <p:txBody>
          <a:bodyPr/>
          <a:lstStyle/>
          <a:p>
            <a:r>
              <a:rPr lang="en-US" dirty="0"/>
              <a:t>Experiments</a:t>
            </a:r>
          </a:p>
        </p:txBody>
      </p:sp>
      <p:sp>
        <p:nvSpPr>
          <p:cNvPr id="3" name="Text Placeholder 2">
            <a:extLst>
              <a:ext uri="{FF2B5EF4-FFF2-40B4-BE49-F238E27FC236}">
                <a16:creationId xmlns:a16="http://schemas.microsoft.com/office/drawing/2014/main" id="{5DF6AB7B-4728-7CF0-F486-AF90768D61A1}"/>
              </a:ext>
            </a:extLst>
          </p:cNvPr>
          <p:cNvSpPr>
            <a:spLocks noGrp="1"/>
          </p:cNvSpPr>
          <p:nvPr>
            <p:ph type="body" sz="quarter" idx="10"/>
          </p:nvPr>
        </p:nvSpPr>
        <p:spPr>
          <a:xfrm>
            <a:off x="3048000" y="3054513"/>
            <a:ext cx="8967537" cy="6928853"/>
          </a:xfrm>
        </p:spPr>
        <p:txBody>
          <a:bodyPr/>
          <a:lstStyle/>
          <a:p>
            <a:pPr eaLnBrk="1" hangingPunct="1">
              <a:buSzPts val="1460"/>
            </a:pPr>
            <a:r>
              <a:rPr lang="en-US" sz="4000" dirty="0">
                <a:latin typeface="+mn-lt"/>
              </a:rPr>
              <a:t>Performances For The Entire Training Data Set. The Encoding Of The Total Days For Conditions Observations And Diagnoses Made No Statistical Difference For The Modeling</a:t>
            </a:r>
          </a:p>
        </p:txBody>
      </p:sp>
      <p:graphicFrame>
        <p:nvGraphicFramePr>
          <p:cNvPr id="4" name="Table 3">
            <a:extLst>
              <a:ext uri="{FF2B5EF4-FFF2-40B4-BE49-F238E27FC236}">
                <a16:creationId xmlns:a16="http://schemas.microsoft.com/office/drawing/2014/main" id="{7428ABFE-96A2-6620-2440-518AE976942B}"/>
              </a:ext>
            </a:extLst>
          </p:cNvPr>
          <p:cNvGraphicFramePr>
            <a:graphicFrameLocks noGrp="1"/>
          </p:cNvGraphicFramePr>
          <p:nvPr>
            <p:extLst>
              <p:ext uri="{D42A27DB-BD31-4B8C-83A1-F6EECF244321}">
                <p14:modId xmlns:p14="http://schemas.microsoft.com/office/powerpoint/2010/main" val="1646999215"/>
              </p:ext>
            </p:extLst>
          </p:nvPr>
        </p:nvGraphicFramePr>
        <p:xfrm>
          <a:off x="12926914" y="2578427"/>
          <a:ext cx="10783320" cy="7881024"/>
        </p:xfrm>
        <a:graphic>
          <a:graphicData uri="http://schemas.openxmlformats.org/drawingml/2006/table">
            <a:tbl>
              <a:tblPr>
                <a:tableStyleId>{8A107856-5554-42FB-B03E-39F5DBC370BA}</a:tableStyleId>
              </a:tblPr>
              <a:tblGrid>
                <a:gridCol w="2467134">
                  <a:extLst>
                    <a:ext uri="{9D8B030D-6E8A-4147-A177-3AD203B41FA5}">
                      <a16:colId xmlns:a16="http://schemas.microsoft.com/office/drawing/2014/main" val="1891400942"/>
                    </a:ext>
                  </a:extLst>
                </a:gridCol>
                <a:gridCol w="1386031">
                  <a:extLst>
                    <a:ext uri="{9D8B030D-6E8A-4147-A177-3AD203B41FA5}">
                      <a16:colId xmlns:a16="http://schemas.microsoft.com/office/drawing/2014/main" val="3098544752"/>
                    </a:ext>
                  </a:extLst>
                </a:gridCol>
                <a:gridCol w="1386031">
                  <a:extLst>
                    <a:ext uri="{9D8B030D-6E8A-4147-A177-3AD203B41FA5}">
                      <a16:colId xmlns:a16="http://schemas.microsoft.com/office/drawing/2014/main" val="4144443136"/>
                    </a:ext>
                  </a:extLst>
                </a:gridCol>
                <a:gridCol w="1386031">
                  <a:extLst>
                    <a:ext uri="{9D8B030D-6E8A-4147-A177-3AD203B41FA5}">
                      <a16:colId xmlns:a16="http://schemas.microsoft.com/office/drawing/2014/main" val="3182815784"/>
                    </a:ext>
                  </a:extLst>
                </a:gridCol>
                <a:gridCol w="1386031">
                  <a:extLst>
                    <a:ext uri="{9D8B030D-6E8A-4147-A177-3AD203B41FA5}">
                      <a16:colId xmlns:a16="http://schemas.microsoft.com/office/drawing/2014/main" val="1492318544"/>
                    </a:ext>
                  </a:extLst>
                </a:gridCol>
                <a:gridCol w="1386031">
                  <a:extLst>
                    <a:ext uri="{9D8B030D-6E8A-4147-A177-3AD203B41FA5}">
                      <a16:colId xmlns:a16="http://schemas.microsoft.com/office/drawing/2014/main" val="46102933"/>
                    </a:ext>
                  </a:extLst>
                </a:gridCol>
                <a:gridCol w="1386031">
                  <a:extLst>
                    <a:ext uri="{9D8B030D-6E8A-4147-A177-3AD203B41FA5}">
                      <a16:colId xmlns:a16="http://schemas.microsoft.com/office/drawing/2014/main" val="4194326732"/>
                    </a:ext>
                  </a:extLst>
                </a:gridCol>
              </a:tblGrid>
              <a:tr h="763918">
                <a:tc>
                  <a:txBody>
                    <a:bodyPr/>
                    <a:lstStyle/>
                    <a:p>
                      <a:pPr algn="ctr" fontAlgn="ctr"/>
                      <a:endParaRPr lang="en-US" sz="2800" b="1" i="0" u="none" strike="noStrike" dirty="0">
                        <a:solidFill>
                          <a:srgbClr val="000000"/>
                        </a:solidFill>
                        <a:effectLst/>
                        <a:latin typeface="+mn-lt"/>
                      </a:endParaRPr>
                    </a:p>
                  </a:txBody>
                  <a:tcPr marL="3810" marR="3810" marT="3810" marB="0" anchor="ctr"/>
                </a:tc>
                <a:tc gridSpan="3">
                  <a:txBody>
                    <a:bodyPr/>
                    <a:lstStyle/>
                    <a:p>
                      <a:pPr algn="ctr" fontAlgn="ctr"/>
                      <a:r>
                        <a:rPr lang="en-US" sz="2800" b="1" u="none" strike="noStrike" dirty="0">
                          <a:effectLst/>
                        </a:rPr>
                        <a:t>Gradient Boosting</a:t>
                      </a:r>
                      <a:endParaRPr lang="en-US" sz="2800" b="1" i="0" u="none" strike="noStrike" dirty="0">
                        <a:solidFill>
                          <a:srgbClr val="000000"/>
                        </a:solidFill>
                        <a:effectLst/>
                        <a:latin typeface="+mn-lt"/>
                      </a:endParaRPr>
                    </a:p>
                  </a:txBody>
                  <a:tcPr marL="3810" marR="3810" marT="3810" marB="0" anchor="ctr"/>
                </a:tc>
                <a:tc hMerge="1">
                  <a:txBody>
                    <a:bodyPr/>
                    <a:lstStyle/>
                    <a:p>
                      <a:endParaRPr lang="en-US"/>
                    </a:p>
                  </a:txBody>
                  <a:tcPr/>
                </a:tc>
                <a:tc hMerge="1">
                  <a:txBody>
                    <a:bodyPr/>
                    <a:lstStyle/>
                    <a:p>
                      <a:endParaRPr lang="en-US"/>
                    </a:p>
                  </a:txBody>
                  <a:tcPr/>
                </a:tc>
                <a:tc gridSpan="3">
                  <a:txBody>
                    <a:bodyPr/>
                    <a:lstStyle/>
                    <a:p>
                      <a:pPr algn="ctr" fontAlgn="ctr"/>
                      <a:r>
                        <a:rPr lang="en-US" sz="2800" b="1" u="none" strike="noStrike" dirty="0">
                          <a:effectLst/>
                        </a:rPr>
                        <a:t>Random Forest</a:t>
                      </a:r>
                      <a:endParaRPr lang="en-US" sz="2800" b="1" i="0" u="none" strike="noStrike" dirty="0">
                        <a:solidFill>
                          <a:srgbClr val="000000"/>
                        </a:solidFill>
                        <a:effectLst/>
                        <a:latin typeface="+mn-lt"/>
                      </a:endParaRPr>
                    </a:p>
                  </a:txBody>
                  <a:tcPr marL="3810" marR="3810" marT="381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79789557"/>
                  </a:ext>
                </a:extLst>
              </a:tr>
              <a:tr h="358087">
                <a:tc>
                  <a:txBody>
                    <a:bodyPr/>
                    <a:lstStyle/>
                    <a:p>
                      <a:pPr algn="ctr" fontAlgn="ctr"/>
                      <a:r>
                        <a:rPr lang="en-US" sz="2800" b="1" u="none" strike="noStrike" dirty="0">
                          <a:effectLst/>
                        </a:rPr>
                        <a:t>data frame</a:t>
                      </a:r>
                      <a:endParaRPr lang="en-US" sz="2800" b="1" i="0" u="none" strike="noStrike" dirty="0">
                        <a:solidFill>
                          <a:srgbClr val="000000"/>
                        </a:solidFill>
                        <a:effectLst/>
                        <a:latin typeface="+mn-lt"/>
                      </a:endParaRPr>
                    </a:p>
                  </a:txBody>
                  <a:tcPr marL="3810" marR="3810" marT="3810" marB="0" anchor="ctr"/>
                </a:tc>
                <a:tc>
                  <a:txBody>
                    <a:bodyPr/>
                    <a:lstStyle/>
                    <a:p>
                      <a:pPr algn="ctr" fontAlgn="ctr"/>
                      <a:r>
                        <a:rPr lang="en-US" sz="2800" b="1" u="none" strike="noStrike" dirty="0">
                          <a:effectLst/>
                        </a:rPr>
                        <a:t>P</a:t>
                      </a:r>
                      <a:endParaRPr lang="en-US" sz="2800" b="1" i="0" u="none" strike="noStrike" dirty="0">
                        <a:solidFill>
                          <a:srgbClr val="000000"/>
                        </a:solidFill>
                        <a:effectLst/>
                        <a:latin typeface="+mn-lt"/>
                      </a:endParaRPr>
                    </a:p>
                  </a:txBody>
                  <a:tcPr marL="3810" marR="3810" marT="3810" marB="0" anchor="ctr"/>
                </a:tc>
                <a:tc>
                  <a:txBody>
                    <a:bodyPr/>
                    <a:lstStyle/>
                    <a:p>
                      <a:pPr algn="ctr" fontAlgn="ctr"/>
                      <a:r>
                        <a:rPr lang="en-US" sz="2800" b="1" u="none" strike="noStrike" dirty="0">
                          <a:effectLst/>
                        </a:rPr>
                        <a:t>R</a:t>
                      </a:r>
                      <a:endParaRPr lang="en-US" sz="2800" b="1" i="0" u="none" strike="noStrike" dirty="0">
                        <a:solidFill>
                          <a:srgbClr val="000000"/>
                        </a:solidFill>
                        <a:effectLst/>
                        <a:latin typeface="+mn-lt"/>
                      </a:endParaRPr>
                    </a:p>
                  </a:txBody>
                  <a:tcPr marL="3810" marR="3810" marT="3810" marB="0" anchor="ctr"/>
                </a:tc>
                <a:tc>
                  <a:txBody>
                    <a:bodyPr/>
                    <a:lstStyle/>
                    <a:p>
                      <a:pPr algn="ctr" fontAlgn="ctr"/>
                      <a:r>
                        <a:rPr lang="en-US" sz="2800" b="1" u="none" strike="noStrike" dirty="0">
                          <a:effectLst/>
                        </a:rPr>
                        <a:t>F1</a:t>
                      </a:r>
                      <a:endParaRPr lang="en-US" sz="2800" b="1" i="0" u="none" strike="noStrike" dirty="0">
                        <a:solidFill>
                          <a:srgbClr val="000000"/>
                        </a:solidFill>
                        <a:effectLst/>
                        <a:latin typeface="+mn-lt"/>
                      </a:endParaRPr>
                    </a:p>
                  </a:txBody>
                  <a:tcPr marL="3810" marR="3810" marT="3810" marB="0" anchor="ctr"/>
                </a:tc>
                <a:tc>
                  <a:txBody>
                    <a:bodyPr/>
                    <a:lstStyle/>
                    <a:p>
                      <a:pPr algn="ctr" fontAlgn="ctr"/>
                      <a:r>
                        <a:rPr lang="en-US" sz="2800" b="1" u="none" strike="noStrike" dirty="0">
                          <a:effectLst/>
                        </a:rPr>
                        <a:t>P</a:t>
                      </a:r>
                      <a:endParaRPr lang="en-US" sz="2800" b="1" i="0" u="none" strike="noStrike" dirty="0">
                        <a:solidFill>
                          <a:srgbClr val="000000"/>
                        </a:solidFill>
                        <a:effectLst/>
                        <a:latin typeface="+mn-lt"/>
                      </a:endParaRPr>
                    </a:p>
                  </a:txBody>
                  <a:tcPr marL="3810" marR="3810" marT="3810" marB="0" anchor="ctr"/>
                </a:tc>
                <a:tc>
                  <a:txBody>
                    <a:bodyPr/>
                    <a:lstStyle/>
                    <a:p>
                      <a:pPr algn="ctr" fontAlgn="ctr"/>
                      <a:r>
                        <a:rPr lang="en-US" sz="2800" b="1" u="none" strike="noStrike" dirty="0">
                          <a:effectLst/>
                        </a:rPr>
                        <a:t>R</a:t>
                      </a:r>
                      <a:endParaRPr lang="en-US" sz="2800" b="1" i="0" u="none" strike="noStrike" dirty="0">
                        <a:solidFill>
                          <a:srgbClr val="000000"/>
                        </a:solidFill>
                        <a:effectLst/>
                        <a:latin typeface="+mn-lt"/>
                      </a:endParaRPr>
                    </a:p>
                  </a:txBody>
                  <a:tcPr marL="3810" marR="3810" marT="3810" marB="0" anchor="ctr"/>
                </a:tc>
                <a:tc>
                  <a:txBody>
                    <a:bodyPr/>
                    <a:lstStyle/>
                    <a:p>
                      <a:pPr algn="ctr" fontAlgn="ctr"/>
                      <a:r>
                        <a:rPr lang="en-US" sz="2800" b="1" u="none" strike="noStrike" dirty="0">
                          <a:effectLst/>
                        </a:rPr>
                        <a:t>F1</a:t>
                      </a:r>
                      <a:endParaRPr lang="en-US" sz="2800" b="1" i="0" u="none" strike="noStrike" dirty="0">
                        <a:solidFill>
                          <a:srgbClr val="000000"/>
                        </a:solidFill>
                        <a:effectLst/>
                        <a:latin typeface="+mn-lt"/>
                      </a:endParaRPr>
                    </a:p>
                  </a:txBody>
                  <a:tcPr marL="3810" marR="3810" marT="3810" marB="0" anchor="ctr"/>
                </a:tc>
                <a:extLst>
                  <a:ext uri="{0D108BD9-81ED-4DB2-BD59-A6C34878D82A}">
                    <a16:rowId xmlns:a16="http://schemas.microsoft.com/office/drawing/2014/main" val="737198193"/>
                  </a:ext>
                </a:extLst>
              </a:tr>
              <a:tr h="358087">
                <a:tc>
                  <a:txBody>
                    <a:bodyPr/>
                    <a:lstStyle/>
                    <a:p>
                      <a:pPr algn="ctr" fontAlgn="ctr"/>
                      <a:r>
                        <a:rPr lang="en-US" sz="2800" b="1" u="none" strike="noStrike" dirty="0">
                          <a:effectLst/>
                        </a:rPr>
                        <a:t>Demographics</a:t>
                      </a:r>
                      <a:endParaRPr lang="en-US" sz="2800" b="1" i="0" u="none" strike="noStrike" dirty="0">
                        <a:solidFill>
                          <a:srgbClr val="000000"/>
                        </a:solidFill>
                        <a:effectLst/>
                        <a:latin typeface="+mn-lt"/>
                      </a:endParaRPr>
                    </a:p>
                  </a:txBody>
                  <a:tcPr marL="3810" marR="3810" marT="3810" marB="0" anchor="ctr"/>
                </a:tc>
                <a:tc>
                  <a:txBody>
                    <a:bodyPr/>
                    <a:lstStyle/>
                    <a:p>
                      <a:pPr algn="ctr" fontAlgn="ctr"/>
                      <a:r>
                        <a:rPr lang="en-US" sz="2800" b="1" u="none" strike="noStrike" dirty="0">
                          <a:effectLst/>
                        </a:rPr>
                        <a:t>0.792</a:t>
                      </a:r>
                      <a:endParaRPr lang="en-US" sz="2800" b="1" i="0" u="none" strike="noStrike" dirty="0">
                        <a:solidFill>
                          <a:srgbClr val="000000"/>
                        </a:solidFill>
                        <a:effectLst/>
                        <a:latin typeface="+mn-lt"/>
                      </a:endParaRPr>
                    </a:p>
                  </a:txBody>
                  <a:tcPr marL="3810" marR="3810" marT="3810" marB="0" anchor="ctr"/>
                </a:tc>
                <a:tc>
                  <a:txBody>
                    <a:bodyPr/>
                    <a:lstStyle/>
                    <a:p>
                      <a:pPr algn="ctr" fontAlgn="ctr"/>
                      <a:r>
                        <a:rPr lang="en-US" sz="2800" u="none" strike="noStrike">
                          <a:effectLst/>
                        </a:rPr>
                        <a:t>0.845</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b="1" u="none" strike="noStrike" dirty="0">
                          <a:effectLst/>
                        </a:rPr>
                        <a:t>0.780</a:t>
                      </a:r>
                      <a:endParaRPr lang="en-US" sz="2800" b="1" i="0" u="none" strike="noStrike" dirty="0">
                        <a:solidFill>
                          <a:srgbClr val="000000"/>
                        </a:solidFill>
                        <a:effectLst/>
                        <a:latin typeface="+mn-lt"/>
                      </a:endParaRPr>
                    </a:p>
                  </a:txBody>
                  <a:tcPr marL="3810" marR="3810" marT="3810" marB="0" anchor="ctr"/>
                </a:tc>
                <a:tc>
                  <a:txBody>
                    <a:bodyPr/>
                    <a:lstStyle/>
                    <a:p>
                      <a:pPr algn="ctr" fontAlgn="ctr"/>
                      <a:r>
                        <a:rPr lang="en-US" sz="2800" b="1" u="none" strike="noStrike" dirty="0">
                          <a:effectLst/>
                        </a:rPr>
                        <a:t>0.869</a:t>
                      </a:r>
                      <a:endParaRPr lang="en-US" sz="2800" b="1" i="0" u="none" strike="noStrike" dirty="0">
                        <a:solidFill>
                          <a:srgbClr val="000000"/>
                        </a:solidFill>
                        <a:effectLst/>
                        <a:latin typeface="+mn-lt"/>
                      </a:endParaRPr>
                    </a:p>
                  </a:txBody>
                  <a:tcPr marL="3810" marR="3810" marT="3810" marB="0" anchor="ctr"/>
                </a:tc>
                <a:tc>
                  <a:txBody>
                    <a:bodyPr/>
                    <a:lstStyle/>
                    <a:p>
                      <a:pPr algn="ctr" fontAlgn="ctr"/>
                      <a:r>
                        <a:rPr lang="en-US" sz="2800" u="none" strike="noStrike" dirty="0">
                          <a:effectLst/>
                        </a:rPr>
                        <a:t>0.845</a:t>
                      </a:r>
                      <a:endParaRPr lang="en-US" sz="2800" b="0" i="0" u="none" strike="noStrike" dirty="0">
                        <a:solidFill>
                          <a:srgbClr val="000000"/>
                        </a:solidFill>
                        <a:effectLst/>
                        <a:latin typeface="+mn-lt"/>
                      </a:endParaRPr>
                    </a:p>
                  </a:txBody>
                  <a:tcPr marL="3810" marR="3810" marT="3810" marB="0" anchor="ctr"/>
                </a:tc>
                <a:tc>
                  <a:txBody>
                    <a:bodyPr/>
                    <a:lstStyle/>
                    <a:p>
                      <a:pPr algn="ctr" fontAlgn="ctr"/>
                      <a:r>
                        <a:rPr lang="en-US" sz="2800" u="none" strike="noStrike" dirty="0">
                          <a:effectLst/>
                        </a:rPr>
                        <a:t>0.780</a:t>
                      </a:r>
                      <a:endParaRPr lang="en-US" sz="2800" b="0" i="0" u="none" strike="noStrike" dirty="0">
                        <a:solidFill>
                          <a:srgbClr val="000000"/>
                        </a:solidFill>
                        <a:effectLst/>
                        <a:latin typeface="+mn-lt"/>
                      </a:endParaRPr>
                    </a:p>
                  </a:txBody>
                  <a:tcPr marL="3810" marR="3810" marT="3810" marB="0" anchor="ctr"/>
                </a:tc>
                <a:extLst>
                  <a:ext uri="{0D108BD9-81ED-4DB2-BD59-A6C34878D82A}">
                    <a16:rowId xmlns:a16="http://schemas.microsoft.com/office/drawing/2014/main" val="285911694"/>
                  </a:ext>
                </a:extLst>
              </a:tr>
              <a:tr h="358087">
                <a:tc>
                  <a:txBody>
                    <a:bodyPr/>
                    <a:lstStyle/>
                    <a:p>
                      <a:pPr algn="ctr" fontAlgn="ctr"/>
                      <a:r>
                        <a:rPr lang="en-US" sz="2800" b="1" u="none" strike="noStrike" dirty="0">
                          <a:effectLst/>
                        </a:rPr>
                        <a:t>Conditions</a:t>
                      </a:r>
                      <a:endParaRPr lang="en-US" sz="2800" b="1" i="0" u="none" strike="noStrike" dirty="0">
                        <a:solidFill>
                          <a:srgbClr val="000000"/>
                        </a:solidFill>
                        <a:effectLst/>
                        <a:latin typeface="+mn-lt"/>
                      </a:endParaRPr>
                    </a:p>
                  </a:txBody>
                  <a:tcPr marL="3810" marR="3810" marT="3810" marB="0" anchor="ctr"/>
                </a:tc>
                <a:tc>
                  <a:txBody>
                    <a:bodyPr/>
                    <a:lstStyle/>
                    <a:p>
                      <a:pPr algn="ctr" fontAlgn="ctr"/>
                      <a:r>
                        <a:rPr lang="en-US" sz="2800" u="none" strike="noStrike">
                          <a:effectLst/>
                        </a:rPr>
                        <a:t>0.750</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dirty="0">
                          <a:effectLst/>
                        </a:rPr>
                        <a:t>0.785</a:t>
                      </a:r>
                      <a:endParaRPr lang="en-US" sz="2800" b="0" i="0" u="none" strike="noStrike" dirty="0">
                        <a:solidFill>
                          <a:srgbClr val="000000"/>
                        </a:solidFill>
                        <a:effectLst/>
                        <a:latin typeface="+mn-lt"/>
                      </a:endParaRPr>
                    </a:p>
                  </a:txBody>
                  <a:tcPr marL="3810" marR="3810" marT="3810" marB="0" anchor="ctr"/>
                </a:tc>
                <a:tc>
                  <a:txBody>
                    <a:bodyPr/>
                    <a:lstStyle/>
                    <a:p>
                      <a:pPr algn="ctr" fontAlgn="ctr"/>
                      <a:r>
                        <a:rPr lang="en-US" sz="2800" u="none" strike="noStrike">
                          <a:effectLst/>
                        </a:rPr>
                        <a:t>0.760</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dirty="0">
                          <a:effectLst/>
                        </a:rPr>
                        <a:t>0.780</a:t>
                      </a:r>
                      <a:endParaRPr lang="en-US" sz="2800" b="0" i="0" u="none" strike="noStrike" dirty="0">
                        <a:solidFill>
                          <a:srgbClr val="000000"/>
                        </a:solidFill>
                        <a:effectLst/>
                        <a:latin typeface="+mn-lt"/>
                      </a:endParaRPr>
                    </a:p>
                  </a:txBody>
                  <a:tcPr marL="3810" marR="3810" marT="3810" marB="0" anchor="ctr"/>
                </a:tc>
                <a:tc>
                  <a:txBody>
                    <a:bodyPr/>
                    <a:lstStyle/>
                    <a:p>
                      <a:pPr algn="ctr" fontAlgn="ctr"/>
                      <a:r>
                        <a:rPr lang="en-US" sz="2800" u="none" strike="noStrike">
                          <a:effectLst/>
                        </a:rPr>
                        <a:t>0.799</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0.760</a:t>
                      </a:r>
                      <a:endParaRPr lang="en-US" sz="2800" b="0" i="0" u="none" strike="noStrike">
                        <a:solidFill>
                          <a:srgbClr val="000000"/>
                        </a:solidFill>
                        <a:effectLst/>
                        <a:latin typeface="+mn-lt"/>
                      </a:endParaRPr>
                    </a:p>
                  </a:txBody>
                  <a:tcPr marL="3810" marR="3810" marT="3810" marB="0" anchor="ctr"/>
                </a:tc>
                <a:extLst>
                  <a:ext uri="{0D108BD9-81ED-4DB2-BD59-A6C34878D82A}">
                    <a16:rowId xmlns:a16="http://schemas.microsoft.com/office/drawing/2014/main" val="2874552571"/>
                  </a:ext>
                </a:extLst>
              </a:tr>
              <a:tr h="763918">
                <a:tc>
                  <a:txBody>
                    <a:bodyPr/>
                    <a:lstStyle/>
                    <a:p>
                      <a:pPr algn="ctr" fontAlgn="ctr"/>
                      <a:r>
                        <a:rPr lang="en-US" sz="2800" b="1" u="none" strike="noStrike" dirty="0" err="1">
                          <a:effectLst/>
                        </a:rPr>
                        <a:t>ConditionsB</a:t>
                      </a:r>
                      <a:endParaRPr lang="en-US" sz="2800" b="1" i="0" u="none" strike="noStrike" dirty="0">
                        <a:solidFill>
                          <a:srgbClr val="000000"/>
                        </a:solidFill>
                        <a:effectLst/>
                        <a:latin typeface="+mn-lt"/>
                      </a:endParaRPr>
                    </a:p>
                  </a:txBody>
                  <a:tcPr marL="3810" marR="3810" marT="3810" marB="0" anchor="ctr"/>
                </a:tc>
                <a:tc>
                  <a:txBody>
                    <a:bodyPr/>
                    <a:lstStyle/>
                    <a:p>
                      <a:pPr algn="ctr" fontAlgn="ctr"/>
                      <a:r>
                        <a:rPr lang="en-US" sz="2800" u="none" strike="noStrike">
                          <a:effectLst/>
                        </a:rPr>
                        <a:t>0.750</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0.785</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0.750</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0.770</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0.793</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0.760</a:t>
                      </a:r>
                      <a:endParaRPr lang="en-US" sz="2800" b="0" i="0" u="none" strike="noStrike">
                        <a:solidFill>
                          <a:srgbClr val="000000"/>
                        </a:solidFill>
                        <a:effectLst/>
                        <a:latin typeface="+mn-lt"/>
                      </a:endParaRPr>
                    </a:p>
                  </a:txBody>
                  <a:tcPr marL="3810" marR="3810" marT="3810" marB="0" anchor="ctr"/>
                </a:tc>
                <a:extLst>
                  <a:ext uri="{0D108BD9-81ED-4DB2-BD59-A6C34878D82A}">
                    <a16:rowId xmlns:a16="http://schemas.microsoft.com/office/drawing/2014/main" val="2063689532"/>
                  </a:ext>
                </a:extLst>
              </a:tr>
              <a:tr h="763918">
                <a:tc>
                  <a:txBody>
                    <a:bodyPr/>
                    <a:lstStyle/>
                    <a:p>
                      <a:pPr algn="ctr" fontAlgn="ctr"/>
                      <a:endParaRPr lang="en-US" sz="2800" b="1" i="0" u="none" strike="noStrike" dirty="0">
                        <a:solidFill>
                          <a:srgbClr val="000000"/>
                        </a:solidFill>
                        <a:effectLst/>
                        <a:latin typeface="+mn-lt"/>
                      </a:endParaRPr>
                    </a:p>
                  </a:txBody>
                  <a:tcPr marL="3810" marR="3810" marT="3810" marB="0" anchor="ctr"/>
                </a:tc>
                <a:tc gridSpan="3">
                  <a:txBody>
                    <a:bodyPr/>
                    <a:lstStyle/>
                    <a:p>
                      <a:pPr algn="ctr" fontAlgn="ctr"/>
                      <a:r>
                        <a:rPr lang="en-US" sz="2800" b="1" u="none" strike="noStrike" dirty="0">
                          <a:effectLst/>
                        </a:rPr>
                        <a:t>Decision Tree</a:t>
                      </a:r>
                      <a:endParaRPr lang="en-US" sz="2800" b="1" i="0" u="none" strike="noStrike" dirty="0">
                        <a:solidFill>
                          <a:srgbClr val="000000"/>
                        </a:solidFill>
                        <a:effectLst/>
                        <a:latin typeface="+mn-lt"/>
                      </a:endParaRPr>
                    </a:p>
                  </a:txBody>
                  <a:tcPr marL="3810" marR="3810" marT="3810" marB="0" anchor="ctr"/>
                </a:tc>
                <a:tc hMerge="1">
                  <a:txBody>
                    <a:bodyPr/>
                    <a:lstStyle/>
                    <a:p>
                      <a:endParaRPr lang="en-US"/>
                    </a:p>
                  </a:txBody>
                  <a:tcPr/>
                </a:tc>
                <a:tc hMerge="1">
                  <a:txBody>
                    <a:bodyPr/>
                    <a:lstStyle/>
                    <a:p>
                      <a:endParaRPr lang="en-US"/>
                    </a:p>
                  </a:txBody>
                  <a:tcPr/>
                </a:tc>
                <a:tc gridSpan="3">
                  <a:txBody>
                    <a:bodyPr/>
                    <a:lstStyle/>
                    <a:p>
                      <a:pPr algn="ctr" fontAlgn="ctr"/>
                      <a:r>
                        <a:rPr lang="en-US" sz="2800" b="1" u="none" strike="noStrike" dirty="0">
                          <a:effectLst/>
                        </a:rPr>
                        <a:t>Random Forest</a:t>
                      </a:r>
                      <a:endParaRPr lang="en-US" sz="2800" b="1" i="0" u="none" strike="noStrike" dirty="0">
                        <a:solidFill>
                          <a:srgbClr val="000000"/>
                        </a:solidFill>
                        <a:effectLst/>
                        <a:latin typeface="+mn-lt"/>
                      </a:endParaRPr>
                    </a:p>
                  </a:txBody>
                  <a:tcPr marL="3810" marR="3810" marT="381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35520542"/>
                  </a:ext>
                </a:extLst>
              </a:tr>
              <a:tr h="708215">
                <a:tc>
                  <a:txBody>
                    <a:bodyPr/>
                    <a:lstStyle/>
                    <a:p>
                      <a:pPr algn="ctr" fontAlgn="ctr"/>
                      <a:r>
                        <a:rPr lang="en-US" sz="2800" b="1" u="none" strike="noStrike" dirty="0">
                          <a:effectLst/>
                        </a:rPr>
                        <a:t>data frame</a:t>
                      </a:r>
                      <a:endParaRPr lang="en-US" sz="2800" b="1" i="0" u="none" strike="noStrike" dirty="0">
                        <a:solidFill>
                          <a:srgbClr val="000000"/>
                        </a:solidFill>
                        <a:effectLst/>
                        <a:latin typeface="+mn-lt"/>
                      </a:endParaRPr>
                    </a:p>
                  </a:txBody>
                  <a:tcPr marL="3810" marR="3810" marT="3810" marB="0" anchor="ctr"/>
                </a:tc>
                <a:tc>
                  <a:txBody>
                    <a:bodyPr/>
                    <a:lstStyle/>
                    <a:p>
                      <a:pPr algn="ctr" fontAlgn="ctr"/>
                      <a:endParaRPr lang="en-US" sz="2800" b="1" u="none" strike="noStrike" dirty="0">
                        <a:effectLst/>
                      </a:endParaRPr>
                    </a:p>
                    <a:p>
                      <a:pPr algn="ctr" fontAlgn="ctr"/>
                      <a:r>
                        <a:rPr lang="en-US" sz="2800" b="1" u="none" strike="noStrike" dirty="0">
                          <a:effectLst/>
                        </a:rPr>
                        <a:t>P</a:t>
                      </a:r>
                      <a:endParaRPr lang="en-US" sz="2800" b="1" i="0" u="none" strike="noStrike" dirty="0">
                        <a:solidFill>
                          <a:srgbClr val="000000"/>
                        </a:solidFill>
                        <a:effectLst/>
                        <a:latin typeface="+mn-lt"/>
                      </a:endParaRPr>
                    </a:p>
                  </a:txBody>
                  <a:tcPr marL="3810" marR="3810" marT="3810" marB="0" anchor="ctr"/>
                </a:tc>
                <a:tc>
                  <a:txBody>
                    <a:bodyPr/>
                    <a:lstStyle/>
                    <a:p>
                      <a:pPr algn="ctr" fontAlgn="ctr"/>
                      <a:endParaRPr lang="en-US" sz="2800" b="1" u="none" strike="noStrike" dirty="0">
                        <a:effectLst/>
                      </a:endParaRPr>
                    </a:p>
                    <a:p>
                      <a:pPr algn="ctr" fontAlgn="ctr"/>
                      <a:r>
                        <a:rPr lang="en-US" sz="2800" b="1" u="none" strike="noStrike" dirty="0">
                          <a:effectLst/>
                        </a:rPr>
                        <a:t>R</a:t>
                      </a:r>
                      <a:endParaRPr lang="en-US" sz="2800" b="1" i="0" u="none" strike="noStrike" dirty="0">
                        <a:solidFill>
                          <a:srgbClr val="000000"/>
                        </a:solidFill>
                        <a:effectLst/>
                        <a:latin typeface="+mn-lt"/>
                      </a:endParaRPr>
                    </a:p>
                  </a:txBody>
                  <a:tcPr marL="3810" marR="3810" marT="3810" marB="0" anchor="ctr"/>
                </a:tc>
                <a:tc>
                  <a:txBody>
                    <a:bodyPr/>
                    <a:lstStyle/>
                    <a:p>
                      <a:pPr algn="ctr" fontAlgn="ctr"/>
                      <a:endParaRPr lang="en-US" sz="2800" b="1" u="none" strike="noStrike" dirty="0">
                        <a:effectLst/>
                      </a:endParaRPr>
                    </a:p>
                    <a:p>
                      <a:pPr algn="ctr" fontAlgn="ctr"/>
                      <a:r>
                        <a:rPr lang="en-US" sz="2800" b="1" u="none" strike="noStrike" dirty="0">
                          <a:effectLst/>
                        </a:rPr>
                        <a:t>F1</a:t>
                      </a:r>
                      <a:endParaRPr lang="en-US" sz="2800" b="1" i="0" u="none" strike="noStrike" dirty="0">
                        <a:solidFill>
                          <a:srgbClr val="000000"/>
                        </a:solidFill>
                        <a:effectLst/>
                        <a:latin typeface="+mn-lt"/>
                      </a:endParaRPr>
                    </a:p>
                  </a:txBody>
                  <a:tcPr marL="3810" marR="3810" marT="3810" marB="0" anchor="ctr"/>
                </a:tc>
                <a:tc>
                  <a:txBody>
                    <a:bodyPr/>
                    <a:lstStyle/>
                    <a:p>
                      <a:pPr algn="ctr" fontAlgn="ctr"/>
                      <a:endParaRPr lang="en-US" sz="2800" b="1" u="none" strike="noStrike" dirty="0">
                        <a:effectLst/>
                      </a:endParaRPr>
                    </a:p>
                    <a:p>
                      <a:pPr algn="ctr" fontAlgn="ctr"/>
                      <a:r>
                        <a:rPr lang="en-US" sz="2800" b="1" u="none" strike="noStrike" dirty="0">
                          <a:effectLst/>
                        </a:rPr>
                        <a:t>P</a:t>
                      </a:r>
                      <a:endParaRPr lang="en-US" sz="2800" b="1" i="0" u="none" strike="noStrike" dirty="0">
                        <a:solidFill>
                          <a:srgbClr val="000000"/>
                        </a:solidFill>
                        <a:effectLst/>
                        <a:latin typeface="+mn-lt"/>
                      </a:endParaRPr>
                    </a:p>
                  </a:txBody>
                  <a:tcPr marL="3810" marR="3810" marT="3810" marB="0" anchor="ctr"/>
                </a:tc>
                <a:tc>
                  <a:txBody>
                    <a:bodyPr/>
                    <a:lstStyle/>
                    <a:p>
                      <a:pPr algn="ctr" fontAlgn="ctr"/>
                      <a:endParaRPr lang="en-US" sz="2800" b="1" u="none" strike="noStrike" dirty="0">
                        <a:effectLst/>
                      </a:endParaRPr>
                    </a:p>
                    <a:p>
                      <a:pPr algn="ctr" fontAlgn="ctr"/>
                      <a:r>
                        <a:rPr lang="en-US" sz="2800" b="1" u="none" strike="noStrike" dirty="0">
                          <a:effectLst/>
                        </a:rPr>
                        <a:t>R</a:t>
                      </a:r>
                      <a:endParaRPr lang="en-US" sz="2800" b="1" i="0" u="none" strike="noStrike" dirty="0">
                        <a:solidFill>
                          <a:srgbClr val="000000"/>
                        </a:solidFill>
                        <a:effectLst/>
                        <a:latin typeface="+mn-lt"/>
                      </a:endParaRPr>
                    </a:p>
                  </a:txBody>
                  <a:tcPr marL="3810" marR="3810" marT="3810" marB="0" anchor="ctr"/>
                </a:tc>
                <a:tc>
                  <a:txBody>
                    <a:bodyPr/>
                    <a:lstStyle/>
                    <a:p>
                      <a:pPr algn="ctr" fontAlgn="ctr"/>
                      <a:endParaRPr lang="en-US" sz="2800" b="1" u="none" strike="noStrike" dirty="0">
                        <a:effectLst/>
                      </a:endParaRPr>
                    </a:p>
                    <a:p>
                      <a:pPr algn="ctr" fontAlgn="ctr"/>
                      <a:r>
                        <a:rPr lang="en-US" sz="2800" b="1" u="none" strike="noStrike" dirty="0">
                          <a:effectLst/>
                        </a:rPr>
                        <a:t>F1</a:t>
                      </a:r>
                      <a:endParaRPr lang="en-US" sz="2800" b="1" i="0" u="none" strike="noStrike" dirty="0">
                        <a:solidFill>
                          <a:srgbClr val="000000"/>
                        </a:solidFill>
                        <a:effectLst/>
                        <a:latin typeface="+mn-lt"/>
                      </a:endParaRPr>
                    </a:p>
                  </a:txBody>
                  <a:tcPr marL="3810" marR="3810" marT="3810" marB="0" anchor="ctr"/>
                </a:tc>
                <a:extLst>
                  <a:ext uri="{0D108BD9-81ED-4DB2-BD59-A6C34878D82A}">
                    <a16:rowId xmlns:a16="http://schemas.microsoft.com/office/drawing/2014/main" val="1675994888"/>
                  </a:ext>
                </a:extLst>
              </a:tr>
              <a:tr h="708215">
                <a:tc>
                  <a:txBody>
                    <a:bodyPr/>
                    <a:lstStyle/>
                    <a:p>
                      <a:pPr algn="ctr" fontAlgn="ctr"/>
                      <a:r>
                        <a:rPr lang="en-US" sz="2800" b="1" u="none" strike="noStrike" dirty="0">
                          <a:effectLst/>
                        </a:rPr>
                        <a:t>Demographics</a:t>
                      </a:r>
                      <a:endParaRPr lang="en-US" sz="2800" b="1" i="0" u="none" strike="noStrike" dirty="0">
                        <a:solidFill>
                          <a:srgbClr val="000000"/>
                        </a:solidFill>
                        <a:effectLst/>
                        <a:latin typeface="+mn-lt"/>
                      </a:endParaRPr>
                    </a:p>
                  </a:txBody>
                  <a:tcPr marL="3810" marR="3810" marT="3810" marB="0" anchor="ctr"/>
                </a:tc>
                <a:tc>
                  <a:txBody>
                    <a:bodyPr/>
                    <a:lstStyle/>
                    <a:p>
                      <a:pPr algn="ctr" fontAlgn="ctr"/>
                      <a:endParaRPr lang="en-US" sz="2800" b="1" u="none" strike="noStrike" dirty="0">
                        <a:effectLst/>
                      </a:endParaRPr>
                    </a:p>
                    <a:p>
                      <a:pPr algn="ctr" fontAlgn="ctr"/>
                      <a:r>
                        <a:rPr lang="en-US" sz="2800" b="1" u="none" strike="noStrike" dirty="0">
                          <a:effectLst/>
                        </a:rPr>
                        <a:t>0.871</a:t>
                      </a:r>
                      <a:endParaRPr lang="en-US" sz="2800" b="1" i="0" u="none" strike="noStrike" dirty="0">
                        <a:solidFill>
                          <a:srgbClr val="000000"/>
                        </a:solidFill>
                        <a:effectLst/>
                        <a:latin typeface="+mn-lt"/>
                      </a:endParaRPr>
                    </a:p>
                  </a:txBody>
                  <a:tcPr marL="3810" marR="3810" marT="3810" marB="0" anchor="ctr"/>
                </a:tc>
                <a:tc>
                  <a:txBody>
                    <a:bodyPr/>
                    <a:lstStyle/>
                    <a:p>
                      <a:pPr algn="ctr" fontAlgn="ctr"/>
                      <a:endParaRPr lang="en-US" sz="2800" b="1" u="none" strike="noStrike" dirty="0">
                        <a:effectLst/>
                      </a:endParaRPr>
                    </a:p>
                    <a:p>
                      <a:pPr algn="ctr" fontAlgn="ctr"/>
                      <a:r>
                        <a:rPr lang="en-US" sz="2800" b="1" u="none" strike="noStrike" dirty="0">
                          <a:effectLst/>
                        </a:rPr>
                        <a:t>0.848</a:t>
                      </a:r>
                      <a:endParaRPr lang="en-US" sz="2800" b="1" i="0" u="none" strike="noStrike" dirty="0">
                        <a:solidFill>
                          <a:srgbClr val="000000"/>
                        </a:solidFill>
                        <a:effectLst/>
                        <a:latin typeface="+mn-lt"/>
                      </a:endParaRPr>
                    </a:p>
                  </a:txBody>
                  <a:tcPr marL="3810" marR="3810" marT="3810" marB="0" anchor="ctr"/>
                </a:tc>
                <a:tc>
                  <a:txBody>
                    <a:bodyPr/>
                    <a:lstStyle/>
                    <a:p>
                      <a:pPr algn="ctr" fontAlgn="ctr"/>
                      <a:endParaRPr lang="en-US" sz="2800" b="1" u="none" strike="noStrike" dirty="0">
                        <a:effectLst/>
                      </a:endParaRPr>
                    </a:p>
                    <a:p>
                      <a:pPr algn="ctr" fontAlgn="ctr"/>
                      <a:r>
                        <a:rPr lang="en-US" sz="2800" b="1" u="none" strike="noStrike" dirty="0">
                          <a:effectLst/>
                        </a:rPr>
                        <a:t>0.780</a:t>
                      </a:r>
                      <a:endParaRPr lang="en-US" sz="2800" b="1" i="0" u="none" strike="noStrike" dirty="0">
                        <a:solidFill>
                          <a:srgbClr val="000000"/>
                        </a:solidFill>
                        <a:effectLst/>
                        <a:latin typeface="+mn-lt"/>
                      </a:endParaRPr>
                    </a:p>
                  </a:txBody>
                  <a:tcPr marL="3810" marR="3810" marT="3810" marB="0" anchor="ctr"/>
                </a:tc>
                <a:tc>
                  <a:txBody>
                    <a:bodyPr/>
                    <a:lstStyle/>
                    <a:p>
                      <a:pPr algn="ctr" fontAlgn="ctr"/>
                      <a:endParaRPr lang="en-US" sz="2800" b="1" u="none" strike="noStrike" dirty="0">
                        <a:effectLst/>
                      </a:endParaRPr>
                    </a:p>
                    <a:p>
                      <a:pPr algn="ctr" fontAlgn="ctr"/>
                      <a:r>
                        <a:rPr lang="en-US" sz="2800" b="1" u="none" strike="noStrike" dirty="0">
                          <a:effectLst/>
                        </a:rPr>
                        <a:t>0.870</a:t>
                      </a:r>
                      <a:endParaRPr lang="en-US" sz="2800" b="1" i="0" u="none" strike="noStrike" dirty="0">
                        <a:solidFill>
                          <a:srgbClr val="000000"/>
                        </a:solidFill>
                        <a:effectLst/>
                        <a:latin typeface="+mn-lt"/>
                      </a:endParaRPr>
                    </a:p>
                  </a:txBody>
                  <a:tcPr marL="3810" marR="3810" marT="3810" marB="0" anchor="ctr"/>
                </a:tc>
                <a:tc>
                  <a:txBody>
                    <a:bodyPr/>
                    <a:lstStyle/>
                    <a:p>
                      <a:pPr algn="ctr" fontAlgn="ctr"/>
                      <a:endParaRPr lang="en-US" sz="2800" u="none" strike="noStrike">
                        <a:effectLst/>
                      </a:endParaRPr>
                    </a:p>
                    <a:p>
                      <a:pPr algn="ctr" fontAlgn="ctr"/>
                      <a:r>
                        <a:rPr lang="en-US" sz="2800" u="none" strike="noStrike">
                          <a:effectLst/>
                        </a:rPr>
                        <a:t>0.845</a:t>
                      </a:r>
                      <a:endParaRPr lang="en-US" sz="2800" b="0" i="0" u="none" strike="noStrike">
                        <a:solidFill>
                          <a:srgbClr val="000000"/>
                        </a:solidFill>
                        <a:effectLst/>
                        <a:latin typeface="+mn-lt"/>
                      </a:endParaRPr>
                    </a:p>
                  </a:txBody>
                  <a:tcPr marL="3810" marR="3810" marT="3810" marB="0" anchor="ctr"/>
                </a:tc>
                <a:tc>
                  <a:txBody>
                    <a:bodyPr/>
                    <a:lstStyle/>
                    <a:p>
                      <a:pPr algn="ctr" fontAlgn="ctr"/>
                      <a:endParaRPr lang="en-US" sz="2800" u="none" strike="noStrike">
                        <a:effectLst/>
                      </a:endParaRPr>
                    </a:p>
                    <a:p>
                      <a:pPr algn="ctr" fontAlgn="ctr"/>
                      <a:r>
                        <a:rPr lang="en-US" sz="2800" u="none" strike="noStrike">
                          <a:effectLst/>
                        </a:rPr>
                        <a:t>0.780</a:t>
                      </a:r>
                      <a:endParaRPr lang="en-US" sz="2800" b="0" i="0" u="none" strike="noStrike">
                        <a:solidFill>
                          <a:srgbClr val="000000"/>
                        </a:solidFill>
                        <a:effectLst/>
                        <a:latin typeface="+mn-lt"/>
                      </a:endParaRPr>
                    </a:p>
                  </a:txBody>
                  <a:tcPr marL="3810" marR="3810" marT="3810" marB="0" anchor="ctr"/>
                </a:tc>
                <a:extLst>
                  <a:ext uri="{0D108BD9-81ED-4DB2-BD59-A6C34878D82A}">
                    <a16:rowId xmlns:a16="http://schemas.microsoft.com/office/drawing/2014/main" val="747853237"/>
                  </a:ext>
                </a:extLst>
              </a:tr>
              <a:tr h="358087">
                <a:tc>
                  <a:txBody>
                    <a:bodyPr/>
                    <a:lstStyle/>
                    <a:p>
                      <a:pPr algn="ctr" fontAlgn="ctr"/>
                      <a:r>
                        <a:rPr lang="en-US" sz="2800" b="1" u="none" strike="noStrike" dirty="0">
                          <a:effectLst/>
                        </a:rPr>
                        <a:t>Conditions</a:t>
                      </a:r>
                      <a:endParaRPr lang="en-US" sz="2800" b="1" i="0" u="none" strike="noStrike" dirty="0">
                        <a:solidFill>
                          <a:srgbClr val="000000"/>
                        </a:solidFill>
                        <a:effectLst/>
                        <a:latin typeface="+mn-lt"/>
                      </a:endParaRPr>
                    </a:p>
                  </a:txBody>
                  <a:tcPr marL="3810" marR="3810" marT="3810" marB="0" anchor="ctr"/>
                </a:tc>
                <a:tc>
                  <a:txBody>
                    <a:bodyPr/>
                    <a:lstStyle/>
                    <a:p>
                      <a:pPr algn="ctr" fontAlgn="ctr"/>
                      <a:r>
                        <a:rPr lang="en-US" sz="2800" u="none" strike="noStrike" dirty="0">
                          <a:effectLst/>
                        </a:rPr>
                        <a:t>0.770</a:t>
                      </a:r>
                      <a:endParaRPr lang="en-US" sz="2800" b="0" i="0" u="none" strike="noStrike" dirty="0">
                        <a:solidFill>
                          <a:srgbClr val="000000"/>
                        </a:solidFill>
                        <a:effectLst/>
                        <a:latin typeface="+mn-lt"/>
                      </a:endParaRPr>
                    </a:p>
                  </a:txBody>
                  <a:tcPr marL="3810" marR="3810" marT="3810" marB="0" anchor="ctr"/>
                </a:tc>
                <a:tc>
                  <a:txBody>
                    <a:bodyPr/>
                    <a:lstStyle/>
                    <a:p>
                      <a:pPr algn="ctr" fontAlgn="ctr"/>
                      <a:r>
                        <a:rPr lang="en-US" sz="2800" u="none" strike="noStrike">
                          <a:effectLst/>
                        </a:rPr>
                        <a:t>0.794</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0.760</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0.780</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0.799</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0.760</a:t>
                      </a:r>
                      <a:endParaRPr lang="en-US" sz="2800" b="0" i="0" u="none" strike="noStrike">
                        <a:solidFill>
                          <a:srgbClr val="000000"/>
                        </a:solidFill>
                        <a:effectLst/>
                        <a:latin typeface="+mn-lt"/>
                      </a:endParaRPr>
                    </a:p>
                  </a:txBody>
                  <a:tcPr marL="3810" marR="3810" marT="3810" marB="0" anchor="ctr"/>
                </a:tc>
                <a:extLst>
                  <a:ext uri="{0D108BD9-81ED-4DB2-BD59-A6C34878D82A}">
                    <a16:rowId xmlns:a16="http://schemas.microsoft.com/office/drawing/2014/main" val="3082839307"/>
                  </a:ext>
                </a:extLst>
              </a:tr>
              <a:tr h="358087">
                <a:tc>
                  <a:txBody>
                    <a:bodyPr/>
                    <a:lstStyle/>
                    <a:p>
                      <a:pPr algn="ctr" fontAlgn="ctr"/>
                      <a:r>
                        <a:rPr lang="en-US" sz="2800" b="1" u="none" strike="noStrike" dirty="0" err="1">
                          <a:effectLst/>
                        </a:rPr>
                        <a:t>ConditionsB</a:t>
                      </a:r>
                      <a:endParaRPr lang="en-US" sz="2800" b="1" i="0" u="none" strike="noStrike" dirty="0">
                        <a:solidFill>
                          <a:srgbClr val="000000"/>
                        </a:solidFill>
                        <a:effectLst/>
                        <a:latin typeface="+mn-lt"/>
                      </a:endParaRPr>
                    </a:p>
                  </a:txBody>
                  <a:tcPr marL="3810" marR="3810" marT="3810" marB="0" anchor="ctr"/>
                </a:tc>
                <a:tc>
                  <a:txBody>
                    <a:bodyPr/>
                    <a:lstStyle/>
                    <a:p>
                      <a:pPr algn="ctr" fontAlgn="ctr"/>
                      <a:r>
                        <a:rPr lang="en-US" sz="2800" u="none" strike="noStrike">
                          <a:effectLst/>
                        </a:rPr>
                        <a:t>0.760</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0.792</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dirty="0">
                          <a:effectLst/>
                        </a:rPr>
                        <a:t>0.760</a:t>
                      </a:r>
                      <a:endParaRPr lang="en-US" sz="2800" b="0" i="0" u="none" strike="noStrike" dirty="0">
                        <a:solidFill>
                          <a:srgbClr val="000000"/>
                        </a:solidFill>
                        <a:effectLst/>
                        <a:latin typeface="+mn-lt"/>
                      </a:endParaRPr>
                    </a:p>
                  </a:txBody>
                  <a:tcPr marL="3810" marR="3810" marT="3810" marB="0" anchor="ctr"/>
                </a:tc>
                <a:tc>
                  <a:txBody>
                    <a:bodyPr/>
                    <a:lstStyle/>
                    <a:p>
                      <a:pPr algn="ctr" fontAlgn="ctr"/>
                      <a:r>
                        <a:rPr lang="en-US" sz="2800" u="none" strike="noStrike" dirty="0">
                          <a:effectLst/>
                        </a:rPr>
                        <a:t>0.770</a:t>
                      </a:r>
                      <a:endParaRPr lang="en-US" sz="2800" b="0" i="0" u="none" strike="noStrike" dirty="0">
                        <a:solidFill>
                          <a:srgbClr val="000000"/>
                        </a:solidFill>
                        <a:effectLst/>
                        <a:latin typeface="+mn-lt"/>
                      </a:endParaRPr>
                    </a:p>
                  </a:txBody>
                  <a:tcPr marL="3810" marR="3810" marT="3810" marB="0" anchor="ctr"/>
                </a:tc>
                <a:tc>
                  <a:txBody>
                    <a:bodyPr/>
                    <a:lstStyle/>
                    <a:p>
                      <a:pPr algn="ctr" fontAlgn="ctr"/>
                      <a:r>
                        <a:rPr lang="en-US" sz="2800" u="none" strike="noStrike">
                          <a:effectLst/>
                        </a:rPr>
                        <a:t>0.793</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0.760</a:t>
                      </a:r>
                      <a:endParaRPr lang="en-US" sz="2800" b="0" i="0" u="none" strike="noStrike">
                        <a:solidFill>
                          <a:srgbClr val="000000"/>
                        </a:solidFill>
                        <a:effectLst/>
                        <a:latin typeface="+mn-lt"/>
                      </a:endParaRPr>
                    </a:p>
                  </a:txBody>
                  <a:tcPr marL="3810" marR="3810" marT="3810" marB="0" anchor="ctr"/>
                </a:tc>
                <a:extLst>
                  <a:ext uri="{0D108BD9-81ED-4DB2-BD59-A6C34878D82A}">
                    <a16:rowId xmlns:a16="http://schemas.microsoft.com/office/drawing/2014/main" val="1344623821"/>
                  </a:ext>
                </a:extLst>
              </a:tr>
              <a:tr h="358087">
                <a:tc>
                  <a:txBody>
                    <a:bodyPr/>
                    <a:lstStyle/>
                    <a:p>
                      <a:pPr algn="ctr" fontAlgn="ctr"/>
                      <a:r>
                        <a:rPr lang="en-US" sz="2800" b="1" u="none" strike="noStrike" dirty="0">
                          <a:effectLst/>
                        </a:rPr>
                        <a:t>Observations</a:t>
                      </a:r>
                      <a:endParaRPr lang="en-US" sz="2800" b="1" i="0" u="none" strike="noStrike" dirty="0">
                        <a:solidFill>
                          <a:srgbClr val="000000"/>
                        </a:solidFill>
                        <a:effectLst/>
                        <a:latin typeface="+mn-lt"/>
                      </a:endParaRPr>
                    </a:p>
                  </a:txBody>
                  <a:tcPr marL="3810" marR="3810" marT="3810" marB="0" anchor="ctr"/>
                </a:tc>
                <a:tc>
                  <a:txBody>
                    <a:bodyPr/>
                    <a:lstStyle/>
                    <a:p>
                      <a:pPr algn="ctr" fontAlgn="ctr"/>
                      <a:r>
                        <a:rPr lang="en-US" sz="2800" u="none" strike="noStrike">
                          <a:effectLst/>
                        </a:rPr>
                        <a:t>0.760</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0.782</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0.750</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0.790</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0.808</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0.770</a:t>
                      </a:r>
                      <a:endParaRPr lang="en-US" sz="2800" b="0" i="0" u="none" strike="noStrike">
                        <a:solidFill>
                          <a:srgbClr val="000000"/>
                        </a:solidFill>
                        <a:effectLst/>
                        <a:latin typeface="+mn-lt"/>
                      </a:endParaRPr>
                    </a:p>
                  </a:txBody>
                  <a:tcPr marL="3810" marR="3810" marT="3810" marB="0" anchor="ctr"/>
                </a:tc>
                <a:extLst>
                  <a:ext uri="{0D108BD9-81ED-4DB2-BD59-A6C34878D82A}">
                    <a16:rowId xmlns:a16="http://schemas.microsoft.com/office/drawing/2014/main" val="1156650313"/>
                  </a:ext>
                </a:extLst>
              </a:tr>
              <a:tr h="358087">
                <a:tc>
                  <a:txBody>
                    <a:bodyPr/>
                    <a:lstStyle/>
                    <a:p>
                      <a:pPr algn="ctr" fontAlgn="ctr"/>
                      <a:r>
                        <a:rPr lang="en-US" sz="2800" b="1" u="none" strike="noStrike">
                          <a:effectLst/>
                        </a:rPr>
                        <a:t>ObservationsB</a:t>
                      </a:r>
                      <a:endParaRPr lang="en-US" sz="2800" b="1"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0.760</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0.781</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0.750</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0.770</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0.793</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0.750</a:t>
                      </a:r>
                      <a:endParaRPr lang="en-US" sz="2800" b="0" i="0" u="none" strike="noStrike">
                        <a:solidFill>
                          <a:srgbClr val="000000"/>
                        </a:solidFill>
                        <a:effectLst/>
                        <a:latin typeface="+mn-lt"/>
                      </a:endParaRPr>
                    </a:p>
                  </a:txBody>
                  <a:tcPr marL="3810" marR="3810" marT="3810" marB="0" anchor="ctr"/>
                </a:tc>
                <a:extLst>
                  <a:ext uri="{0D108BD9-81ED-4DB2-BD59-A6C34878D82A}">
                    <a16:rowId xmlns:a16="http://schemas.microsoft.com/office/drawing/2014/main" val="3943197786"/>
                  </a:ext>
                </a:extLst>
              </a:tr>
              <a:tr h="355975">
                <a:tc>
                  <a:txBody>
                    <a:bodyPr/>
                    <a:lstStyle/>
                    <a:p>
                      <a:pPr algn="ctr" fontAlgn="ctr"/>
                      <a:r>
                        <a:rPr lang="en-US" sz="2800" b="1" u="none" strike="noStrike" dirty="0">
                          <a:effectLst/>
                        </a:rPr>
                        <a:t>Diagnoses</a:t>
                      </a:r>
                      <a:endParaRPr lang="en-US" sz="2800" b="1" i="0" u="none" strike="noStrike" dirty="0">
                        <a:solidFill>
                          <a:srgbClr val="000000"/>
                        </a:solidFill>
                        <a:effectLst/>
                        <a:latin typeface="+mn-lt"/>
                      </a:endParaRPr>
                    </a:p>
                  </a:txBody>
                  <a:tcPr marL="3810" marR="3810" marT="3810" marB="0" anchor="ctr"/>
                </a:tc>
                <a:tc>
                  <a:txBody>
                    <a:bodyPr/>
                    <a:lstStyle/>
                    <a:p>
                      <a:pPr algn="ctr" fontAlgn="ctr"/>
                      <a:r>
                        <a:rPr lang="en-US" sz="2800" u="none" strike="noStrike">
                          <a:effectLst/>
                        </a:rPr>
                        <a:t>0.750</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0.783</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0.740</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0.850</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b="1" u="none" strike="noStrike" dirty="0">
                          <a:effectLst/>
                        </a:rPr>
                        <a:t>0.850</a:t>
                      </a:r>
                      <a:endParaRPr lang="en-US" sz="2800" b="1" i="0" u="none" strike="noStrike" dirty="0">
                        <a:solidFill>
                          <a:srgbClr val="000000"/>
                        </a:solidFill>
                        <a:effectLst/>
                        <a:latin typeface="+mn-lt"/>
                      </a:endParaRPr>
                    </a:p>
                  </a:txBody>
                  <a:tcPr marL="3810" marR="3810" marT="3810" marB="0" anchor="ctr"/>
                </a:tc>
                <a:tc>
                  <a:txBody>
                    <a:bodyPr/>
                    <a:lstStyle/>
                    <a:p>
                      <a:pPr algn="ctr" fontAlgn="ctr"/>
                      <a:r>
                        <a:rPr lang="en-US" sz="2800" b="1" u="none" strike="noStrike" dirty="0">
                          <a:effectLst/>
                        </a:rPr>
                        <a:t>0.840</a:t>
                      </a:r>
                      <a:endParaRPr lang="en-US" sz="2800" b="1" i="0" u="none" strike="noStrike" dirty="0">
                        <a:solidFill>
                          <a:srgbClr val="000000"/>
                        </a:solidFill>
                        <a:effectLst/>
                        <a:latin typeface="+mn-lt"/>
                      </a:endParaRPr>
                    </a:p>
                  </a:txBody>
                  <a:tcPr marL="3810" marR="3810" marT="3810" marB="0" anchor="ctr"/>
                </a:tc>
                <a:extLst>
                  <a:ext uri="{0D108BD9-81ED-4DB2-BD59-A6C34878D82A}">
                    <a16:rowId xmlns:a16="http://schemas.microsoft.com/office/drawing/2014/main" val="2213813751"/>
                  </a:ext>
                </a:extLst>
              </a:tr>
              <a:tr h="358087">
                <a:tc>
                  <a:txBody>
                    <a:bodyPr/>
                    <a:lstStyle/>
                    <a:p>
                      <a:pPr algn="ctr" fontAlgn="ctr"/>
                      <a:r>
                        <a:rPr lang="en-US" sz="2800" b="1" u="none" strike="noStrike" dirty="0" err="1">
                          <a:effectLst/>
                        </a:rPr>
                        <a:t>DiagnosesB</a:t>
                      </a:r>
                      <a:endParaRPr lang="en-US" sz="2800" b="1" i="0" u="none" strike="noStrike" dirty="0">
                        <a:solidFill>
                          <a:srgbClr val="000000"/>
                        </a:solidFill>
                        <a:effectLst/>
                        <a:latin typeface="+mn-lt"/>
                      </a:endParaRPr>
                    </a:p>
                  </a:txBody>
                  <a:tcPr marL="3810" marR="3810" marT="3810" marB="0" anchor="ctr"/>
                </a:tc>
                <a:tc>
                  <a:txBody>
                    <a:bodyPr/>
                    <a:lstStyle/>
                    <a:p>
                      <a:pPr algn="ctr" fontAlgn="ctr"/>
                      <a:r>
                        <a:rPr lang="en-US" sz="2800" u="none" strike="noStrike" dirty="0">
                          <a:effectLst/>
                        </a:rPr>
                        <a:t>0.750</a:t>
                      </a:r>
                      <a:endParaRPr lang="en-US" sz="2800" b="0" i="0" u="none" strike="noStrike" dirty="0">
                        <a:solidFill>
                          <a:srgbClr val="000000"/>
                        </a:solidFill>
                        <a:effectLst/>
                        <a:latin typeface="+mn-lt"/>
                      </a:endParaRPr>
                    </a:p>
                  </a:txBody>
                  <a:tcPr marL="3810" marR="3810" marT="3810" marB="0" anchor="ctr"/>
                </a:tc>
                <a:tc>
                  <a:txBody>
                    <a:bodyPr/>
                    <a:lstStyle/>
                    <a:p>
                      <a:pPr algn="ctr" fontAlgn="ctr"/>
                      <a:r>
                        <a:rPr lang="en-US" sz="2800" u="none" strike="noStrike" dirty="0">
                          <a:effectLst/>
                        </a:rPr>
                        <a:t>0.780</a:t>
                      </a:r>
                      <a:endParaRPr lang="en-US" sz="2800" b="0" i="0" u="none" strike="noStrike" dirty="0">
                        <a:solidFill>
                          <a:srgbClr val="000000"/>
                        </a:solidFill>
                        <a:effectLst/>
                        <a:latin typeface="+mn-lt"/>
                      </a:endParaRPr>
                    </a:p>
                  </a:txBody>
                  <a:tcPr marL="3810" marR="3810" marT="3810" marB="0" anchor="ctr"/>
                </a:tc>
                <a:tc>
                  <a:txBody>
                    <a:bodyPr/>
                    <a:lstStyle/>
                    <a:p>
                      <a:pPr algn="ctr" fontAlgn="ctr"/>
                      <a:r>
                        <a:rPr lang="en-US" sz="2800" u="none" strike="noStrike" dirty="0">
                          <a:effectLst/>
                        </a:rPr>
                        <a:t>0.740</a:t>
                      </a:r>
                      <a:endParaRPr lang="en-US" sz="2800" b="0" i="0" u="none" strike="noStrike" dirty="0">
                        <a:solidFill>
                          <a:srgbClr val="000000"/>
                        </a:solidFill>
                        <a:effectLst/>
                        <a:latin typeface="+mn-lt"/>
                      </a:endParaRPr>
                    </a:p>
                  </a:txBody>
                  <a:tcPr marL="3810" marR="3810" marT="3810" marB="0" anchor="ctr"/>
                </a:tc>
                <a:tc>
                  <a:txBody>
                    <a:bodyPr/>
                    <a:lstStyle/>
                    <a:p>
                      <a:pPr algn="ctr" fontAlgn="ctr"/>
                      <a:r>
                        <a:rPr lang="en-US" sz="2800" u="none" strike="noStrike">
                          <a:effectLst/>
                        </a:rPr>
                        <a:t>0.780</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a:effectLst/>
                        </a:rPr>
                        <a:t>0.792</a:t>
                      </a:r>
                      <a:endParaRPr lang="en-US" sz="2800" b="0" i="0" u="none" strike="noStrike">
                        <a:solidFill>
                          <a:srgbClr val="000000"/>
                        </a:solidFill>
                        <a:effectLst/>
                        <a:latin typeface="+mn-lt"/>
                      </a:endParaRPr>
                    </a:p>
                  </a:txBody>
                  <a:tcPr marL="3810" marR="3810" marT="3810" marB="0" anchor="ctr"/>
                </a:tc>
                <a:tc>
                  <a:txBody>
                    <a:bodyPr/>
                    <a:lstStyle/>
                    <a:p>
                      <a:pPr algn="ctr" fontAlgn="ctr"/>
                      <a:r>
                        <a:rPr lang="en-US" sz="2800" u="none" strike="noStrike" dirty="0">
                          <a:effectLst/>
                        </a:rPr>
                        <a:t>0.760</a:t>
                      </a:r>
                      <a:endParaRPr lang="en-US" sz="2800" b="0" i="0" u="none" strike="noStrike" dirty="0">
                        <a:solidFill>
                          <a:srgbClr val="000000"/>
                        </a:solidFill>
                        <a:effectLst/>
                        <a:latin typeface="+mn-lt"/>
                      </a:endParaRPr>
                    </a:p>
                  </a:txBody>
                  <a:tcPr marL="3810" marR="3810" marT="3810" marB="0" anchor="ctr"/>
                </a:tc>
                <a:extLst>
                  <a:ext uri="{0D108BD9-81ED-4DB2-BD59-A6C34878D82A}">
                    <a16:rowId xmlns:a16="http://schemas.microsoft.com/office/drawing/2014/main" val="1957728836"/>
                  </a:ext>
                </a:extLst>
              </a:tr>
            </a:tbl>
          </a:graphicData>
        </a:graphic>
      </p:graphicFrame>
    </p:spTree>
    <p:extLst>
      <p:ext uri="{BB962C8B-B14F-4D97-AF65-F5344CB8AC3E}">
        <p14:creationId xmlns:p14="http://schemas.microsoft.com/office/powerpoint/2010/main" val="4182101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D594B-BA2D-4125-9A88-06EA1AC7EB02}"/>
              </a:ext>
            </a:extLst>
          </p:cNvPr>
          <p:cNvSpPr>
            <a:spLocks noGrp="1"/>
          </p:cNvSpPr>
          <p:nvPr>
            <p:ph type="title"/>
          </p:nvPr>
        </p:nvSpPr>
        <p:spPr/>
        <p:txBody>
          <a:bodyPr/>
          <a:lstStyle/>
          <a:p>
            <a:r>
              <a:rPr lang="en-US" dirty="0"/>
              <a:t>Random Forest Results</a:t>
            </a:r>
          </a:p>
        </p:txBody>
      </p:sp>
      <p:pic>
        <p:nvPicPr>
          <p:cNvPr id="4" name="Picture 3" descr="Chart, bar chart&#10;&#10;Description automatically generated">
            <a:extLst>
              <a:ext uri="{FF2B5EF4-FFF2-40B4-BE49-F238E27FC236}">
                <a16:creationId xmlns:a16="http://schemas.microsoft.com/office/drawing/2014/main" id="{FCEB47F6-C5DA-6B81-1062-9AE48D2B3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61" y="4325804"/>
            <a:ext cx="8080153" cy="4303684"/>
          </a:xfrm>
          <a:prstGeom prst="rect">
            <a:avLst/>
          </a:prstGeom>
        </p:spPr>
      </p:pic>
      <p:pic>
        <p:nvPicPr>
          <p:cNvPr id="5" name="Picture 4" descr="Chart, bar chart&#10;&#10;Description automatically generated">
            <a:extLst>
              <a:ext uri="{FF2B5EF4-FFF2-40B4-BE49-F238E27FC236}">
                <a16:creationId xmlns:a16="http://schemas.microsoft.com/office/drawing/2014/main" id="{514C1670-47D9-835A-04ED-C2F8A1579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3121" y="4325804"/>
            <a:ext cx="8185718" cy="4318058"/>
          </a:xfrm>
          <a:prstGeom prst="rect">
            <a:avLst/>
          </a:prstGeom>
        </p:spPr>
      </p:pic>
      <p:pic>
        <p:nvPicPr>
          <p:cNvPr id="6" name="Picture 5" descr="Chart, bar chart&#10;&#10;Description automatically generated">
            <a:extLst>
              <a:ext uri="{FF2B5EF4-FFF2-40B4-BE49-F238E27FC236}">
                <a16:creationId xmlns:a16="http://schemas.microsoft.com/office/drawing/2014/main" id="{1876CE7C-B7D2-58AE-89F8-A2BEA8D713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314" y="4325804"/>
            <a:ext cx="8185717" cy="4303682"/>
          </a:xfrm>
          <a:prstGeom prst="rect">
            <a:avLst/>
          </a:prstGeom>
        </p:spPr>
      </p:pic>
      <p:sp>
        <p:nvSpPr>
          <p:cNvPr id="8" name="TextBox 7">
            <a:extLst>
              <a:ext uri="{FF2B5EF4-FFF2-40B4-BE49-F238E27FC236}">
                <a16:creationId xmlns:a16="http://schemas.microsoft.com/office/drawing/2014/main" id="{2B878E0B-4556-287E-1DA4-5D4AEDAD1619}"/>
              </a:ext>
            </a:extLst>
          </p:cNvPr>
          <p:cNvSpPr txBox="1"/>
          <p:nvPr/>
        </p:nvSpPr>
        <p:spPr>
          <a:xfrm>
            <a:off x="2069432" y="10123847"/>
            <a:ext cx="21704968" cy="646331"/>
          </a:xfrm>
          <a:prstGeom prst="rect">
            <a:avLst/>
          </a:prstGeom>
          <a:noFill/>
        </p:spPr>
        <p:txBody>
          <a:bodyPr wrap="square">
            <a:spAutoFit/>
          </a:bodyPr>
          <a:lstStyle/>
          <a:p>
            <a:r>
              <a:rPr lang="en-US" dirty="0">
                <a:solidFill>
                  <a:schemeClr val="bg1"/>
                </a:solidFill>
              </a:rPr>
              <a:t>Precision, Recall and F1 comparisons for the Decision Tree Model, Random Forest and Gradient Boosting Models</a:t>
            </a:r>
          </a:p>
        </p:txBody>
      </p:sp>
    </p:spTree>
    <p:extLst>
      <p:ext uri="{BB962C8B-B14F-4D97-AF65-F5344CB8AC3E}">
        <p14:creationId xmlns:p14="http://schemas.microsoft.com/office/powerpoint/2010/main" val="2183454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0EA44-07EA-7120-CA9F-AA8B1EA99BF3}"/>
              </a:ext>
            </a:extLst>
          </p:cNvPr>
          <p:cNvSpPr>
            <a:spLocks noGrp="1"/>
          </p:cNvSpPr>
          <p:nvPr>
            <p:ph type="title"/>
          </p:nvPr>
        </p:nvSpPr>
        <p:spPr>
          <a:xfrm>
            <a:off x="731520" y="984959"/>
            <a:ext cx="18288000" cy="1143562"/>
          </a:xfrm>
        </p:spPr>
        <p:txBody>
          <a:bodyPr/>
          <a:lstStyle/>
          <a:p>
            <a:r>
              <a:rPr lang="en-US"/>
              <a:t>Fusion Cascade Modeling</a:t>
            </a:r>
            <a:endParaRPr lang="en-US" dirty="0"/>
          </a:p>
        </p:txBody>
      </p:sp>
      <p:pic>
        <p:nvPicPr>
          <p:cNvPr id="4" name="Picture 3">
            <a:extLst>
              <a:ext uri="{FF2B5EF4-FFF2-40B4-BE49-F238E27FC236}">
                <a16:creationId xmlns:a16="http://schemas.microsoft.com/office/drawing/2014/main" id="{CB38AA48-A16D-9EEF-AE64-2094C6699A3D}"/>
              </a:ext>
            </a:extLst>
          </p:cNvPr>
          <p:cNvPicPr>
            <a:picLocks noChangeAspect="1"/>
          </p:cNvPicPr>
          <p:nvPr/>
        </p:nvPicPr>
        <p:blipFill rotWithShape="1">
          <a:blip r:embed="rId2"/>
          <a:srcRect r="20648"/>
          <a:stretch/>
        </p:blipFill>
        <p:spPr>
          <a:xfrm>
            <a:off x="12619774" y="3635162"/>
            <a:ext cx="11232124" cy="5613111"/>
          </a:xfrm>
          <a:prstGeom prst="rect">
            <a:avLst/>
          </a:prstGeom>
        </p:spPr>
      </p:pic>
      <p:pic>
        <p:nvPicPr>
          <p:cNvPr id="5" name="Picture 4" descr="Chart, bar chart&#10;&#10;Description automatically generated">
            <a:extLst>
              <a:ext uri="{FF2B5EF4-FFF2-40B4-BE49-F238E27FC236}">
                <a16:creationId xmlns:a16="http://schemas.microsoft.com/office/drawing/2014/main" id="{AC0921C5-4D80-AAEB-4AA0-A41B0FC07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506" y="3081710"/>
            <a:ext cx="11186494" cy="6720016"/>
          </a:xfrm>
          <a:prstGeom prst="rect">
            <a:avLst/>
          </a:prstGeom>
        </p:spPr>
      </p:pic>
    </p:spTree>
    <p:extLst>
      <p:ext uri="{BB962C8B-B14F-4D97-AF65-F5344CB8AC3E}">
        <p14:creationId xmlns:p14="http://schemas.microsoft.com/office/powerpoint/2010/main" val="3469455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A8C4E2-4236-A629-26A6-F5573C715CDC}"/>
              </a:ext>
            </a:extLst>
          </p:cNvPr>
          <p:cNvSpPr>
            <a:spLocks noGrp="1"/>
          </p:cNvSpPr>
          <p:nvPr>
            <p:ph type="title"/>
          </p:nvPr>
        </p:nvSpPr>
        <p:spPr>
          <a:xfrm>
            <a:off x="12855623" y="9892979"/>
            <a:ext cx="11063156" cy="935443"/>
          </a:xfrm>
        </p:spPr>
        <p:txBody>
          <a:bodyPr>
            <a:normAutofit fontScale="90000"/>
          </a:bodyPr>
          <a:lstStyle/>
          <a:p>
            <a:r>
              <a:rPr lang="en-US" sz="3600" i="1" dirty="0">
                <a:ea typeface="MS PGothic" panose="020B0600070205080204" pitchFamily="34" charset="-128"/>
              </a:rPr>
              <a:t>Final </a:t>
            </a:r>
            <a:r>
              <a:rPr lang="en-US" i="1" dirty="0">
                <a:ea typeface="MS PGothic" panose="020B0600070205080204" pitchFamily="34" charset="-128"/>
              </a:rPr>
              <a:t>m</a:t>
            </a:r>
            <a:r>
              <a:rPr lang="en-US" sz="3600" i="1" dirty="0">
                <a:ea typeface="MS PGothic" panose="020B0600070205080204" pitchFamily="34" charset="-128"/>
              </a:rPr>
              <a:t>odel performance results for training set.</a:t>
            </a:r>
            <a:endParaRPr lang="en-US" dirty="0"/>
          </a:p>
        </p:txBody>
      </p:sp>
      <p:graphicFrame>
        <p:nvGraphicFramePr>
          <p:cNvPr id="4" name="Table 3">
            <a:extLst>
              <a:ext uri="{FF2B5EF4-FFF2-40B4-BE49-F238E27FC236}">
                <a16:creationId xmlns:a16="http://schemas.microsoft.com/office/drawing/2014/main" id="{A0F42285-9FE0-670E-7FA9-06F662C9FC0F}"/>
              </a:ext>
            </a:extLst>
          </p:cNvPr>
          <p:cNvGraphicFramePr>
            <a:graphicFrameLocks noGrp="1"/>
          </p:cNvGraphicFramePr>
          <p:nvPr>
            <p:extLst>
              <p:ext uri="{D42A27DB-BD31-4B8C-83A1-F6EECF244321}">
                <p14:modId xmlns:p14="http://schemas.microsoft.com/office/powerpoint/2010/main" val="1503036048"/>
              </p:ext>
            </p:extLst>
          </p:nvPr>
        </p:nvGraphicFramePr>
        <p:xfrm>
          <a:off x="940832" y="1122145"/>
          <a:ext cx="14235000" cy="7797262"/>
        </p:xfrm>
        <a:graphic>
          <a:graphicData uri="http://schemas.openxmlformats.org/drawingml/2006/table">
            <a:tbl>
              <a:tblPr>
                <a:tableStyleId>{8A107856-5554-42FB-B03E-39F5DBC370BA}</a:tableStyleId>
              </a:tblPr>
              <a:tblGrid>
                <a:gridCol w="2458834">
                  <a:extLst>
                    <a:ext uri="{9D8B030D-6E8A-4147-A177-3AD203B41FA5}">
                      <a16:colId xmlns:a16="http://schemas.microsoft.com/office/drawing/2014/main" val="2841676653"/>
                    </a:ext>
                  </a:extLst>
                </a:gridCol>
                <a:gridCol w="2263320">
                  <a:extLst>
                    <a:ext uri="{9D8B030D-6E8A-4147-A177-3AD203B41FA5}">
                      <a16:colId xmlns:a16="http://schemas.microsoft.com/office/drawing/2014/main" val="3981307425"/>
                    </a:ext>
                  </a:extLst>
                </a:gridCol>
                <a:gridCol w="1355182">
                  <a:extLst>
                    <a:ext uri="{9D8B030D-6E8A-4147-A177-3AD203B41FA5}">
                      <a16:colId xmlns:a16="http://schemas.microsoft.com/office/drawing/2014/main" val="2248787713"/>
                    </a:ext>
                  </a:extLst>
                </a:gridCol>
                <a:gridCol w="1355182">
                  <a:extLst>
                    <a:ext uri="{9D8B030D-6E8A-4147-A177-3AD203B41FA5}">
                      <a16:colId xmlns:a16="http://schemas.microsoft.com/office/drawing/2014/main" val="3386081579"/>
                    </a:ext>
                  </a:extLst>
                </a:gridCol>
                <a:gridCol w="1355182">
                  <a:extLst>
                    <a:ext uri="{9D8B030D-6E8A-4147-A177-3AD203B41FA5}">
                      <a16:colId xmlns:a16="http://schemas.microsoft.com/office/drawing/2014/main" val="366040883"/>
                    </a:ext>
                  </a:extLst>
                </a:gridCol>
                <a:gridCol w="1381754">
                  <a:extLst>
                    <a:ext uri="{9D8B030D-6E8A-4147-A177-3AD203B41FA5}">
                      <a16:colId xmlns:a16="http://schemas.microsoft.com/office/drawing/2014/main" val="2231105932"/>
                    </a:ext>
                  </a:extLst>
                </a:gridCol>
                <a:gridCol w="1355182">
                  <a:extLst>
                    <a:ext uri="{9D8B030D-6E8A-4147-A177-3AD203B41FA5}">
                      <a16:colId xmlns:a16="http://schemas.microsoft.com/office/drawing/2014/main" val="1444392326"/>
                    </a:ext>
                  </a:extLst>
                </a:gridCol>
                <a:gridCol w="1355182">
                  <a:extLst>
                    <a:ext uri="{9D8B030D-6E8A-4147-A177-3AD203B41FA5}">
                      <a16:colId xmlns:a16="http://schemas.microsoft.com/office/drawing/2014/main" val="3563363100"/>
                    </a:ext>
                  </a:extLst>
                </a:gridCol>
                <a:gridCol w="1355182">
                  <a:extLst>
                    <a:ext uri="{9D8B030D-6E8A-4147-A177-3AD203B41FA5}">
                      <a16:colId xmlns:a16="http://schemas.microsoft.com/office/drawing/2014/main" val="608666539"/>
                    </a:ext>
                  </a:extLst>
                </a:gridCol>
              </a:tblGrid>
              <a:tr h="1043888">
                <a:tc>
                  <a:txBody>
                    <a:bodyPr/>
                    <a:lstStyle/>
                    <a:p>
                      <a:pPr algn="ctr" fontAlgn="ctr"/>
                      <a:r>
                        <a:rPr lang="en-US" sz="2800" u="none" strike="noStrike" dirty="0">
                          <a:effectLst/>
                        </a:rPr>
                        <a:t>Model</a:t>
                      </a:r>
                      <a:endParaRPr lang="en-US" sz="2800" b="1" i="0" u="none" strike="noStrike" dirty="0">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b="1" u="none" strike="noStrike">
                          <a:effectLst/>
                        </a:rPr>
                        <a:t>data set</a:t>
                      </a:r>
                      <a:endParaRPr lang="en-US" sz="2800" b="1"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b="1" u="none" strike="noStrike">
                          <a:effectLst/>
                        </a:rPr>
                        <a:t>TP</a:t>
                      </a:r>
                      <a:endParaRPr lang="en-US" sz="2800" b="1"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b="1" u="none" strike="noStrike">
                          <a:effectLst/>
                        </a:rPr>
                        <a:t>FP</a:t>
                      </a:r>
                      <a:endParaRPr lang="en-US" sz="2800" b="1"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b="1" u="none" strike="noStrike">
                          <a:effectLst/>
                        </a:rPr>
                        <a:t>FN</a:t>
                      </a:r>
                      <a:endParaRPr lang="en-US" sz="2800" b="1"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b="1" u="none" strike="noStrike" dirty="0">
                          <a:effectLst/>
                        </a:rPr>
                        <a:t>TN</a:t>
                      </a:r>
                      <a:endParaRPr lang="en-US" sz="2800" b="1" i="0" u="none" strike="noStrike" dirty="0">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b="1" u="none" strike="noStrike">
                          <a:effectLst/>
                        </a:rPr>
                        <a:t>P</a:t>
                      </a:r>
                      <a:endParaRPr lang="en-US" sz="2800" b="1"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b="1" u="none" strike="noStrike">
                          <a:effectLst/>
                        </a:rPr>
                        <a:t>R</a:t>
                      </a:r>
                      <a:endParaRPr lang="en-US" sz="2800" b="1"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b="1" u="none" strike="noStrike">
                          <a:effectLst/>
                        </a:rPr>
                        <a:t>F1</a:t>
                      </a:r>
                      <a:endParaRPr lang="en-US" sz="2800" b="1" i="0" u="none" strike="noStrike">
                        <a:solidFill>
                          <a:srgbClr val="000000"/>
                        </a:solidFill>
                        <a:effectLst/>
                        <a:latin typeface="Calibri" panose="020F0502020204030204" pitchFamily="34" charset="0"/>
                      </a:endParaRPr>
                    </a:p>
                  </a:txBody>
                  <a:tcPr marL="3810" marR="3810" marT="3810" marB="0" anchor="ctr"/>
                </a:tc>
                <a:extLst>
                  <a:ext uri="{0D108BD9-81ED-4DB2-BD59-A6C34878D82A}">
                    <a16:rowId xmlns:a16="http://schemas.microsoft.com/office/drawing/2014/main" val="3221842948"/>
                  </a:ext>
                </a:extLst>
              </a:tr>
              <a:tr h="645181">
                <a:tc>
                  <a:txBody>
                    <a:bodyPr/>
                    <a:lstStyle/>
                    <a:p>
                      <a:pPr algn="ctr" fontAlgn="ctr"/>
                      <a:r>
                        <a:rPr lang="en-US" sz="2800" u="none" strike="noStrike">
                          <a:effectLst/>
                        </a:rPr>
                        <a:t>Statistical</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b="1" u="none" strike="noStrike">
                          <a:effectLst/>
                        </a:rPr>
                        <a:t>Early Fusion</a:t>
                      </a:r>
                      <a:endParaRPr lang="en-US" sz="2800" b="1"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2,031</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2,967</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7,000</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45,564</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0.406</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0.225</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0.290</a:t>
                      </a:r>
                      <a:endParaRPr lang="en-US" sz="2800" b="0" i="0" u="none" strike="noStrike">
                        <a:solidFill>
                          <a:srgbClr val="000000"/>
                        </a:solidFill>
                        <a:effectLst/>
                        <a:latin typeface="Calibri" panose="020F0502020204030204" pitchFamily="34" charset="0"/>
                      </a:endParaRPr>
                    </a:p>
                  </a:txBody>
                  <a:tcPr marL="3810" marR="3810" marT="3810" marB="0" anchor="ctr"/>
                </a:tc>
                <a:extLst>
                  <a:ext uri="{0D108BD9-81ED-4DB2-BD59-A6C34878D82A}">
                    <a16:rowId xmlns:a16="http://schemas.microsoft.com/office/drawing/2014/main" val="2762387711"/>
                  </a:ext>
                </a:extLst>
              </a:tr>
              <a:tr h="943848">
                <a:tc>
                  <a:txBody>
                    <a:bodyPr/>
                    <a:lstStyle/>
                    <a:p>
                      <a:pPr algn="ctr" fontAlgn="ctr"/>
                      <a:r>
                        <a:rPr lang="en-US" sz="2800" u="none" strike="noStrike" dirty="0">
                          <a:effectLst/>
                        </a:rPr>
                        <a:t>Random Forest</a:t>
                      </a:r>
                      <a:endParaRPr lang="en-US" sz="2800" b="0" i="0" u="none" strike="noStrike" dirty="0">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b="1" u="none" strike="noStrike">
                          <a:effectLst/>
                        </a:rPr>
                        <a:t>Demographics</a:t>
                      </a:r>
                      <a:endParaRPr lang="en-US" sz="2800" b="1"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98</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0</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8,933</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48,641</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b="1" u="none" strike="noStrike">
                          <a:effectLst/>
                        </a:rPr>
                        <a:t>1.000</a:t>
                      </a:r>
                      <a:endParaRPr lang="en-US" sz="2800" b="1"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0.011</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0.021</a:t>
                      </a:r>
                      <a:endParaRPr lang="en-US" sz="2800" b="0" i="0" u="none" strike="noStrike">
                        <a:solidFill>
                          <a:srgbClr val="000000"/>
                        </a:solidFill>
                        <a:effectLst/>
                        <a:latin typeface="Calibri" panose="020F0502020204030204" pitchFamily="34" charset="0"/>
                      </a:endParaRPr>
                    </a:p>
                  </a:txBody>
                  <a:tcPr marL="3810" marR="3810" marT="3810" marB="0" anchor="ctr"/>
                </a:tc>
                <a:extLst>
                  <a:ext uri="{0D108BD9-81ED-4DB2-BD59-A6C34878D82A}">
                    <a16:rowId xmlns:a16="http://schemas.microsoft.com/office/drawing/2014/main" val="69108023"/>
                  </a:ext>
                </a:extLst>
              </a:tr>
              <a:tr h="645181">
                <a:tc>
                  <a:txBody>
                    <a:bodyPr/>
                    <a:lstStyle/>
                    <a:p>
                      <a:pPr algn="ctr" fontAlgn="ctr"/>
                      <a:r>
                        <a:rPr lang="en-US" sz="2800" u="none" strike="noStrike">
                          <a:effectLst/>
                        </a:rPr>
                        <a:t>Random Forest</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b="1" u="none" strike="noStrike">
                          <a:effectLst/>
                        </a:rPr>
                        <a:t>Conditions</a:t>
                      </a:r>
                      <a:endParaRPr lang="en-US" sz="2800" b="1"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dirty="0">
                          <a:effectLst/>
                        </a:rPr>
                        <a:t>2,449</a:t>
                      </a:r>
                      <a:endParaRPr lang="en-US" sz="2800" b="0" i="0" u="none" strike="noStrike" dirty="0">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1,085</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6,544</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27,966</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0.693</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0.272</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0.391</a:t>
                      </a:r>
                      <a:endParaRPr lang="en-US" sz="2800" b="0" i="0" u="none" strike="noStrike">
                        <a:solidFill>
                          <a:srgbClr val="000000"/>
                        </a:solidFill>
                        <a:effectLst/>
                        <a:latin typeface="Calibri" panose="020F0502020204030204" pitchFamily="34" charset="0"/>
                      </a:endParaRPr>
                    </a:p>
                  </a:txBody>
                  <a:tcPr marL="3810" marR="3810" marT="3810" marB="0" anchor="ctr"/>
                </a:tc>
                <a:extLst>
                  <a:ext uri="{0D108BD9-81ED-4DB2-BD59-A6C34878D82A}">
                    <a16:rowId xmlns:a16="http://schemas.microsoft.com/office/drawing/2014/main" val="2685143428"/>
                  </a:ext>
                </a:extLst>
              </a:tr>
              <a:tr h="645181">
                <a:tc>
                  <a:txBody>
                    <a:bodyPr/>
                    <a:lstStyle/>
                    <a:p>
                      <a:pPr algn="ctr" fontAlgn="ctr"/>
                      <a:r>
                        <a:rPr lang="en-US" sz="2800" u="none" strike="noStrike">
                          <a:effectLst/>
                        </a:rPr>
                        <a:t>Random Forest</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b="1" u="none" strike="noStrike" dirty="0" err="1">
                          <a:effectLst/>
                        </a:rPr>
                        <a:t>ConditionsB</a:t>
                      </a:r>
                      <a:endParaRPr lang="en-US" sz="2800" b="1" i="0" u="none" strike="noStrike" dirty="0">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2,546</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1,402</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6,447</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27,649</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0.645</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0.283</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0.393</a:t>
                      </a:r>
                      <a:endParaRPr lang="en-US" sz="2800" b="0" i="0" u="none" strike="noStrike">
                        <a:solidFill>
                          <a:srgbClr val="000000"/>
                        </a:solidFill>
                        <a:effectLst/>
                        <a:latin typeface="Calibri" panose="020F0502020204030204" pitchFamily="34" charset="0"/>
                      </a:endParaRPr>
                    </a:p>
                  </a:txBody>
                  <a:tcPr marL="3810" marR="3810" marT="3810" marB="0" anchor="ctr"/>
                </a:tc>
                <a:extLst>
                  <a:ext uri="{0D108BD9-81ED-4DB2-BD59-A6C34878D82A}">
                    <a16:rowId xmlns:a16="http://schemas.microsoft.com/office/drawing/2014/main" val="2546027454"/>
                  </a:ext>
                </a:extLst>
              </a:tr>
              <a:tr h="695925">
                <a:tc>
                  <a:txBody>
                    <a:bodyPr/>
                    <a:lstStyle/>
                    <a:p>
                      <a:pPr algn="ctr" fontAlgn="ctr"/>
                      <a:r>
                        <a:rPr lang="en-US" sz="2800" u="none" strike="noStrike">
                          <a:effectLst/>
                        </a:rPr>
                        <a:t>Random Forest</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b="1" u="none" strike="noStrike">
                          <a:effectLst/>
                        </a:rPr>
                        <a:t>Observations</a:t>
                      </a:r>
                      <a:endParaRPr lang="en-US" sz="2800" b="1"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2,432</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799</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6,555</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28,554</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0.753</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0.271</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0.398</a:t>
                      </a:r>
                      <a:endParaRPr lang="en-US" sz="2800" b="0" i="0" u="none" strike="noStrike">
                        <a:solidFill>
                          <a:srgbClr val="000000"/>
                        </a:solidFill>
                        <a:effectLst/>
                        <a:latin typeface="Calibri" panose="020F0502020204030204" pitchFamily="34" charset="0"/>
                      </a:endParaRPr>
                    </a:p>
                  </a:txBody>
                  <a:tcPr marL="3810" marR="3810" marT="3810" marB="0" anchor="ctr"/>
                </a:tc>
                <a:extLst>
                  <a:ext uri="{0D108BD9-81ED-4DB2-BD59-A6C34878D82A}">
                    <a16:rowId xmlns:a16="http://schemas.microsoft.com/office/drawing/2014/main" val="1223398770"/>
                  </a:ext>
                </a:extLst>
              </a:tr>
              <a:tr h="943848">
                <a:tc>
                  <a:txBody>
                    <a:bodyPr/>
                    <a:lstStyle/>
                    <a:p>
                      <a:pPr algn="ctr" fontAlgn="ctr"/>
                      <a:r>
                        <a:rPr lang="en-US" sz="2800" u="none" strike="noStrike">
                          <a:effectLst/>
                        </a:rPr>
                        <a:t>Random Forest</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b="1" u="none" strike="noStrike" dirty="0" err="1">
                          <a:effectLst/>
                        </a:rPr>
                        <a:t>ObservationsB</a:t>
                      </a:r>
                      <a:endParaRPr lang="en-US" sz="2800" b="1" i="0" u="none" strike="noStrike" dirty="0">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1,980</a:t>
                      </a:r>
                      <a:endParaRPr lang="en-US" sz="2800" b="0" i="0" u="none" strike="noStrike" dirty="0">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922</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7,007</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28,431</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0.682</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0.220</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0.333</a:t>
                      </a:r>
                      <a:endParaRPr lang="en-US" sz="2800" b="0" i="0" u="none" strike="noStrike">
                        <a:solidFill>
                          <a:srgbClr val="000000"/>
                        </a:solidFill>
                        <a:effectLst/>
                        <a:latin typeface="Calibri" panose="020F0502020204030204" pitchFamily="34" charset="0"/>
                      </a:endParaRPr>
                    </a:p>
                  </a:txBody>
                  <a:tcPr marL="3810" marR="3810" marT="3810" marB="0" anchor="ctr"/>
                </a:tc>
                <a:extLst>
                  <a:ext uri="{0D108BD9-81ED-4DB2-BD59-A6C34878D82A}">
                    <a16:rowId xmlns:a16="http://schemas.microsoft.com/office/drawing/2014/main" val="2819050975"/>
                  </a:ext>
                </a:extLst>
              </a:tr>
              <a:tr h="943848">
                <a:tc>
                  <a:txBody>
                    <a:bodyPr/>
                    <a:lstStyle/>
                    <a:p>
                      <a:pPr algn="ctr" fontAlgn="ctr"/>
                      <a:r>
                        <a:rPr lang="en-US" sz="2800" u="none" strike="noStrike">
                          <a:effectLst/>
                        </a:rPr>
                        <a:t>Random Forest</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b="1" u="none" strike="noStrike">
                          <a:effectLst/>
                        </a:rPr>
                        <a:t>Diagnoses</a:t>
                      </a:r>
                      <a:endParaRPr lang="en-US" sz="2800" b="1"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dirty="0">
                          <a:effectLst/>
                        </a:rPr>
                        <a:t>1,764</a:t>
                      </a:r>
                      <a:endParaRPr lang="en-US" sz="2800" b="0" i="0" u="none" strike="noStrike" dirty="0">
                        <a:solidFill>
                          <a:srgbClr val="000000"/>
                        </a:solidFill>
                        <a:effectLst/>
                        <a:latin typeface="Calibri" panose="020F0502020204030204" pitchFamily="34" charset="0"/>
                      </a:endParaRPr>
                    </a:p>
                  </a:txBody>
                  <a:tcPr marL="3810" marR="3810" marT="3810" marB="0" anchor="ctr"/>
                </a:tc>
                <a:tc>
                  <a:txBody>
                    <a:bodyPr/>
                    <a:lstStyle/>
                    <a:p>
                      <a:pPr algn="ctr" fontAlgn="ctr"/>
                      <a:endParaRPr lang="en-US" sz="2800" u="none" strike="noStrike">
                        <a:effectLst/>
                      </a:endParaRPr>
                    </a:p>
                    <a:p>
                      <a:pPr algn="ctr" fontAlgn="ctr"/>
                      <a:r>
                        <a:rPr lang="en-US" sz="2800" u="none" strike="noStrike">
                          <a:effectLst/>
                        </a:rPr>
                        <a:t>3,070</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endParaRPr lang="en-US" sz="2800" u="none" strike="noStrike">
                        <a:effectLst/>
                      </a:endParaRPr>
                    </a:p>
                    <a:p>
                      <a:pPr algn="ctr" fontAlgn="ctr"/>
                      <a:r>
                        <a:rPr lang="en-US" sz="2800" u="none" strike="noStrike">
                          <a:effectLst/>
                        </a:rPr>
                        <a:t>6,935</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endParaRPr lang="en-US" sz="2800" u="none" strike="noStrike">
                        <a:effectLst/>
                      </a:endParaRPr>
                    </a:p>
                    <a:p>
                      <a:pPr algn="ctr" fontAlgn="ctr"/>
                      <a:r>
                        <a:rPr lang="en-US" sz="2800" u="none" strike="noStrike">
                          <a:effectLst/>
                        </a:rPr>
                        <a:t>22,130</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endParaRPr lang="en-US" sz="2800" u="none" strike="noStrike">
                        <a:effectLst/>
                      </a:endParaRPr>
                    </a:p>
                    <a:p>
                      <a:pPr algn="ctr" fontAlgn="ctr"/>
                      <a:r>
                        <a:rPr lang="en-US" sz="2800" u="none" strike="noStrike">
                          <a:effectLst/>
                        </a:rPr>
                        <a:t>0.365</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endParaRPr lang="en-US" sz="2800" u="none" strike="noStrike">
                        <a:effectLst/>
                      </a:endParaRPr>
                    </a:p>
                    <a:p>
                      <a:pPr algn="ctr" fontAlgn="ctr"/>
                      <a:r>
                        <a:rPr lang="en-US" sz="2800" u="none" strike="noStrike">
                          <a:effectLst/>
                        </a:rPr>
                        <a:t>0.203</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endParaRPr lang="en-US" sz="2800" u="none" strike="noStrike" dirty="0">
                        <a:effectLst/>
                      </a:endParaRPr>
                    </a:p>
                    <a:p>
                      <a:pPr algn="ctr" fontAlgn="ctr"/>
                      <a:r>
                        <a:rPr lang="en-US" sz="2800" u="none" strike="noStrike" dirty="0">
                          <a:effectLst/>
                        </a:rPr>
                        <a:t>0.261</a:t>
                      </a:r>
                      <a:endParaRPr lang="en-US" sz="2800" b="0" i="0" u="none" strike="noStrike" dirty="0">
                        <a:solidFill>
                          <a:srgbClr val="000000"/>
                        </a:solidFill>
                        <a:effectLst/>
                        <a:latin typeface="Calibri" panose="020F0502020204030204" pitchFamily="34" charset="0"/>
                      </a:endParaRPr>
                    </a:p>
                  </a:txBody>
                  <a:tcPr marL="3810" marR="3810" marT="3810" marB="0" anchor="ctr"/>
                </a:tc>
                <a:extLst>
                  <a:ext uri="{0D108BD9-81ED-4DB2-BD59-A6C34878D82A}">
                    <a16:rowId xmlns:a16="http://schemas.microsoft.com/office/drawing/2014/main" val="1283560675"/>
                  </a:ext>
                </a:extLst>
              </a:tr>
              <a:tr h="645181">
                <a:tc>
                  <a:txBody>
                    <a:bodyPr/>
                    <a:lstStyle/>
                    <a:p>
                      <a:pPr algn="ctr" fontAlgn="ctr"/>
                      <a:r>
                        <a:rPr lang="en-US" sz="2800" u="none" strike="noStrike">
                          <a:effectLst/>
                        </a:rPr>
                        <a:t>Random Forest</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b="1" u="none" strike="noStrike">
                          <a:effectLst/>
                        </a:rPr>
                        <a:t>DiagnosesB</a:t>
                      </a:r>
                      <a:endParaRPr lang="en-US" sz="2800" b="1"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2,659</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b="1" u="none" strike="noStrike">
                          <a:effectLst/>
                        </a:rPr>
                        <a:t>991</a:t>
                      </a:r>
                      <a:endParaRPr lang="en-US" sz="2800" b="1"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6,040</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24,209</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0.728</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0.306</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0.431</a:t>
                      </a:r>
                      <a:endParaRPr lang="en-US" sz="2800" b="0" i="0" u="none" strike="noStrike">
                        <a:solidFill>
                          <a:srgbClr val="000000"/>
                        </a:solidFill>
                        <a:effectLst/>
                        <a:latin typeface="Calibri" panose="020F0502020204030204" pitchFamily="34" charset="0"/>
                      </a:endParaRPr>
                    </a:p>
                  </a:txBody>
                  <a:tcPr marL="3810" marR="3810" marT="3810" marB="0" anchor="ctr"/>
                </a:tc>
                <a:extLst>
                  <a:ext uri="{0D108BD9-81ED-4DB2-BD59-A6C34878D82A}">
                    <a16:rowId xmlns:a16="http://schemas.microsoft.com/office/drawing/2014/main" val="2101640644"/>
                  </a:ext>
                </a:extLst>
              </a:tr>
              <a:tr h="645181">
                <a:tc>
                  <a:txBody>
                    <a:bodyPr/>
                    <a:lstStyle/>
                    <a:p>
                      <a:pPr algn="ctr" fontAlgn="b"/>
                      <a:r>
                        <a:rPr lang="en-US" sz="2800" u="none" strike="noStrike" dirty="0">
                          <a:effectLst/>
                        </a:rPr>
                        <a:t>Late Fusion</a:t>
                      </a:r>
                      <a:endParaRPr lang="en-US" sz="28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ctr"/>
                      <a:r>
                        <a:rPr lang="en-US" sz="2800" b="0" u="none" strike="noStrike">
                          <a:effectLst/>
                        </a:rPr>
                        <a:t>Alg. 1</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b="1" u="none" strike="noStrike">
                          <a:effectLst/>
                        </a:rPr>
                        <a:t>4,216</a:t>
                      </a:r>
                      <a:endParaRPr lang="en-US" sz="2800" b="1"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3,482</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b="1" u="none" strike="noStrike">
                          <a:effectLst/>
                        </a:rPr>
                        <a:t>4,816</a:t>
                      </a:r>
                      <a:endParaRPr lang="en-US" sz="2800" b="1"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45,048</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u="none" strike="noStrike">
                          <a:effectLst/>
                        </a:rPr>
                        <a:t>0.548</a:t>
                      </a:r>
                      <a:endParaRPr lang="en-US" sz="2800" b="0"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b="1" u="none" strike="noStrike">
                          <a:effectLst/>
                        </a:rPr>
                        <a:t>0.467</a:t>
                      </a:r>
                      <a:endParaRPr lang="en-US" sz="2800" b="1" i="0" u="none" strike="noStrike">
                        <a:solidFill>
                          <a:srgbClr val="000000"/>
                        </a:solidFill>
                        <a:effectLst/>
                        <a:latin typeface="Calibri" panose="020F0502020204030204" pitchFamily="34" charset="0"/>
                      </a:endParaRPr>
                    </a:p>
                  </a:txBody>
                  <a:tcPr marL="3810" marR="3810" marT="3810" marB="0" anchor="ctr"/>
                </a:tc>
                <a:tc>
                  <a:txBody>
                    <a:bodyPr/>
                    <a:lstStyle/>
                    <a:p>
                      <a:pPr algn="ctr" fontAlgn="ctr"/>
                      <a:r>
                        <a:rPr lang="en-US" sz="2800" b="1" u="none" strike="noStrike" dirty="0">
                          <a:effectLst/>
                        </a:rPr>
                        <a:t>0.504</a:t>
                      </a:r>
                      <a:endParaRPr lang="en-US" sz="2800" b="1" i="0" u="none" strike="noStrike" dirty="0">
                        <a:solidFill>
                          <a:srgbClr val="000000"/>
                        </a:solidFill>
                        <a:effectLst/>
                        <a:latin typeface="Calibri" panose="020F0502020204030204" pitchFamily="34" charset="0"/>
                      </a:endParaRPr>
                    </a:p>
                  </a:txBody>
                  <a:tcPr marL="3810" marR="3810" marT="3810" marB="0" anchor="ctr"/>
                </a:tc>
                <a:extLst>
                  <a:ext uri="{0D108BD9-81ED-4DB2-BD59-A6C34878D82A}">
                    <a16:rowId xmlns:a16="http://schemas.microsoft.com/office/drawing/2014/main" val="3111572955"/>
                  </a:ext>
                </a:extLst>
              </a:tr>
            </a:tbl>
          </a:graphicData>
        </a:graphic>
      </p:graphicFrame>
    </p:spTree>
    <p:extLst>
      <p:ext uri="{BB962C8B-B14F-4D97-AF65-F5344CB8AC3E}">
        <p14:creationId xmlns:p14="http://schemas.microsoft.com/office/powerpoint/2010/main" val="662853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DCA85-7D2E-2668-64A4-85F4933314E3}"/>
              </a:ext>
            </a:extLst>
          </p:cNvPr>
          <p:cNvSpPr>
            <a:spLocks noGrp="1"/>
          </p:cNvSpPr>
          <p:nvPr>
            <p:ph type="title"/>
          </p:nvPr>
        </p:nvSpPr>
        <p:spPr>
          <a:xfrm>
            <a:off x="812800" y="659839"/>
            <a:ext cx="18288000" cy="1143562"/>
          </a:xfrm>
        </p:spPr>
        <p:txBody>
          <a:bodyPr/>
          <a:lstStyle/>
          <a:p>
            <a:r>
              <a:rPr lang="en-US" dirty="0"/>
              <a:t>Future Work</a:t>
            </a:r>
          </a:p>
        </p:txBody>
      </p:sp>
      <p:sp>
        <p:nvSpPr>
          <p:cNvPr id="3" name="Text Placeholder 2">
            <a:extLst>
              <a:ext uri="{FF2B5EF4-FFF2-40B4-BE49-F238E27FC236}">
                <a16:creationId xmlns:a16="http://schemas.microsoft.com/office/drawing/2014/main" id="{114616BD-504E-FDA2-599A-682F8E561078}"/>
              </a:ext>
            </a:extLst>
          </p:cNvPr>
          <p:cNvSpPr>
            <a:spLocks noGrp="1"/>
          </p:cNvSpPr>
          <p:nvPr>
            <p:ph type="body" sz="quarter" idx="10"/>
          </p:nvPr>
        </p:nvSpPr>
        <p:spPr>
          <a:xfrm>
            <a:off x="417095" y="2514602"/>
            <a:ext cx="23822526" cy="8490282"/>
          </a:xfrm>
        </p:spPr>
        <p:txBody>
          <a:bodyPr/>
          <a:lstStyle/>
          <a:p>
            <a:pPr marL="457200" indent="-457200">
              <a:buFont typeface="Arial" panose="020B0604020202020204" pitchFamily="34" charset="0"/>
              <a:buChar char="•"/>
            </a:pPr>
            <a:r>
              <a:rPr lang="en-US" dirty="0"/>
              <a:t>In our next steps, we aim to automate the aggregation and selection of features for all unique drugs, conditions, observations, and procedures fields. Additionally, we plan to improve the Enclave processing for scalability, addressing the limitations of the current system.</a:t>
            </a:r>
          </a:p>
          <a:p>
            <a:pPr marL="457200" indent="-457200">
              <a:buFont typeface="Arial" panose="020B0604020202020204" pitchFamily="34" charset="0"/>
              <a:buChar char="•"/>
            </a:pPr>
            <a:r>
              <a:rPr lang="en-US" dirty="0"/>
              <a:t>Currently, our primary focus is on enhancing the accuracy of mortality prediction in the female cohort following the COVID-19 pandemic. We are utilizing a custom loss function in a multi-step statistical learning pipeline, employing state-of-the-art Gradient boosting models such as </a:t>
            </a:r>
            <a:r>
              <a:rPr lang="en-US" dirty="0" err="1"/>
              <a:t>XGBoost</a:t>
            </a:r>
            <a:r>
              <a:rPr lang="en-US" dirty="0"/>
              <a:t>, </a:t>
            </a:r>
            <a:r>
              <a:rPr lang="en-US" dirty="0" err="1"/>
              <a:t>LightGBM</a:t>
            </a:r>
            <a:r>
              <a:rPr lang="en-US" dirty="0"/>
              <a:t>, and </a:t>
            </a:r>
            <a:r>
              <a:rPr lang="en-US" dirty="0" err="1"/>
              <a:t>CatBoost</a:t>
            </a:r>
            <a:r>
              <a:rPr lang="en-US" dirty="0"/>
              <a:t>. Furthermore, we are developing an ensemble model that utilizes majority voting.</a:t>
            </a:r>
          </a:p>
          <a:p>
            <a:pPr marL="457200" indent="-457200">
              <a:buFont typeface="Arial" panose="020B0604020202020204" pitchFamily="34" charset="0"/>
              <a:buChar char="•"/>
            </a:pPr>
            <a:r>
              <a:rPr lang="en-US" dirty="0"/>
              <a:t>The objective of this study is to provide evidence-based recommendations considering the long-term consequences associated with Long COVID.</a:t>
            </a:r>
          </a:p>
          <a:p>
            <a:r>
              <a:rPr lang="en-US" dirty="0"/>
              <a:t>Long COVID Subtypes and Risk Factors: A Definition for Long COVID:</a:t>
            </a:r>
          </a:p>
          <a:p>
            <a:pPr lvl="1"/>
            <a:r>
              <a:rPr lang="en-US" dirty="0"/>
              <a:t>In the aftermath of the COVID-19 pandemic, a definition for long COVID was established based on the signs, symptoms, and diagnoses that showed a higher frequency after a positive COVID test compared to before testing. The definition encompasses 323 ICD-10-CM diagnosis codes grouped into 143 functional groups, identifying 17 medical-specialty long COVID subtypes. It was observed that patients with more severe cases of COVID-19 and multiple comorbidities were more likely to develop long COVID. This highlights the need for monitoring and treatment programs tailored to individuals at risk.</a:t>
            </a:r>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075776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4FE09-4AF8-2FFB-1FAB-41DBC3D80D94}"/>
              </a:ext>
            </a:extLst>
          </p:cNvPr>
          <p:cNvSpPr>
            <a:spLocks noGrp="1"/>
          </p:cNvSpPr>
          <p:nvPr>
            <p:ph type="title"/>
          </p:nvPr>
        </p:nvSpPr>
        <p:spPr>
          <a:xfrm>
            <a:off x="1097280" y="700479"/>
            <a:ext cx="18288000" cy="1143562"/>
          </a:xfrm>
        </p:spPr>
        <p:txBody>
          <a:bodyPr/>
          <a:lstStyle/>
          <a:p>
            <a:r>
              <a:rPr lang="en-US" dirty="0"/>
              <a:t>References</a:t>
            </a:r>
          </a:p>
        </p:txBody>
      </p:sp>
      <p:sp>
        <p:nvSpPr>
          <p:cNvPr id="3" name="Text Placeholder 2">
            <a:extLst>
              <a:ext uri="{FF2B5EF4-FFF2-40B4-BE49-F238E27FC236}">
                <a16:creationId xmlns:a16="http://schemas.microsoft.com/office/drawing/2014/main" id="{B50889FF-2317-8EEC-2AB3-44B476997E16}"/>
              </a:ext>
            </a:extLst>
          </p:cNvPr>
          <p:cNvSpPr>
            <a:spLocks noGrp="1"/>
          </p:cNvSpPr>
          <p:nvPr>
            <p:ph type="body" sz="quarter" idx="10"/>
          </p:nvPr>
        </p:nvSpPr>
        <p:spPr>
          <a:xfrm>
            <a:off x="914400" y="2514602"/>
            <a:ext cx="23116674" cy="7094620"/>
          </a:xfrm>
        </p:spPr>
        <p:txBody>
          <a:bodyPr/>
          <a:lstStyle/>
          <a:p>
            <a:pPr marL="465138" indent="-465138"/>
            <a:r>
              <a:rPr lang="en-US" sz="2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[1] National Covid Cohort Collaborative (N3C). (n.d.). National Covid Cohort Collaborative (N3C). Retrieved April 18, 2023, from https://covid.cd2h.org/n3c </a:t>
            </a:r>
          </a:p>
          <a:p>
            <a:pPr marL="465138" indent="-465138"/>
            <a:r>
              <a:rPr lang="en-US" sz="2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[2] Phenotype &amp;amp; Data Acquisition Workstream. Phenotype &amp;amp; Data Acquisition Workstream | N3C. (n.d.). Retrieved April 18, 2023, from https://covid.cd2h.org/N3C_phenotype </a:t>
            </a:r>
          </a:p>
          <a:p>
            <a:r>
              <a:rPr lang="en-US" sz="2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[3] OMOP. (n.d.). Common Data Model. OMOP Common Data Model. Retrieved April 18, 2023, from </a:t>
            </a:r>
            <a:r>
              <a:rPr lang="en-US" sz="2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hlinkClick r:id="rId3"/>
              </a:rPr>
              <a:t>https://ohdsi.github.io/CommonDataModel/index.html</a:t>
            </a:r>
            <a:endParaRPr lang="en-US" sz="2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r>
              <a:rPr lang="en-US" sz="2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Acknowledgments:</a:t>
            </a:r>
          </a:p>
          <a:p>
            <a:pPr algn="ctr"/>
            <a:r>
              <a:rPr lang="en-US" sz="2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The analyses described in this presentation were conducted with data or tools accessed through the NCATS N3C Data Enclave https://covid.cd2h.org and N3C Attribution &amp; Publication Policy v 1.2-2020-08-25b supported by NCATS U24 TR002306, Axle Informatics Subcontract: NCATS-P00438-B. This research was possible because of the patients whose information is included within the data and the organizations (https://ncats.nih.gov/n3c/resources/data-contribution/data-transfer-agreement-signatories) and scientists who have contributed to the on-going development of this community resource [https://doi.org/10.1093/jamia/ocaa196].</a:t>
            </a:r>
          </a:p>
          <a:p>
            <a:pPr algn="ctr"/>
            <a:endParaRPr lang="en-US" sz="28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endParaRPr lang="en-US" dirty="0"/>
          </a:p>
        </p:txBody>
      </p:sp>
    </p:spTree>
    <p:extLst>
      <p:ext uri="{BB962C8B-B14F-4D97-AF65-F5344CB8AC3E}">
        <p14:creationId xmlns:p14="http://schemas.microsoft.com/office/powerpoint/2010/main" val="3192423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5F5E7C2-BEBD-6D42-A79E-3C18EB59D181}"/>
              </a:ext>
            </a:extLst>
          </p:cNvPr>
          <p:cNvSpPr txBox="1">
            <a:spLocks noGrp="1"/>
          </p:cNvSpPr>
          <p:nvPr>
            <p:ph type="title"/>
          </p:nvPr>
        </p:nvSpPr>
        <p:spPr>
          <a:xfrm>
            <a:off x="3046707" y="1344864"/>
            <a:ext cx="12816145" cy="10156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tr-TR" sz="6000" b="0" i="0" u="none" strike="noStrike" kern="1200" cap="none" spc="1200" normalizeH="0" baseline="0" noProof="0" dirty="0">
                <a:ln>
                  <a:noFill/>
                </a:ln>
                <a:effectLst/>
                <a:uLnTx/>
                <a:uFillTx/>
                <a:latin typeface="Nunito Sans" pitchFamily="2" charset="77"/>
                <a:ea typeface="Lato Heavy" panose="020F0502020204030203" pitchFamily="34" charset="0"/>
                <a:cs typeface="Lato Heavy" panose="020F0502020204030203" pitchFamily="34" charset="0"/>
              </a:rPr>
              <a:t>CONTACT US</a:t>
            </a:r>
          </a:p>
        </p:txBody>
      </p:sp>
      <p:sp>
        <p:nvSpPr>
          <p:cNvPr id="27" name="Oval 26">
            <a:extLst>
              <a:ext uri="{FF2B5EF4-FFF2-40B4-BE49-F238E27FC236}">
                <a16:creationId xmlns:a16="http://schemas.microsoft.com/office/drawing/2014/main" id="{836D4D41-0606-CF4D-A4A6-2D09AB2B69F9}"/>
              </a:ext>
              <a:ext uri="{C183D7F6-B498-43B3-948B-1728B52AA6E4}">
                <adec:decorative xmlns:adec="http://schemas.microsoft.com/office/drawing/2017/decorative" val="1"/>
              </a:ext>
            </a:extLst>
          </p:cNvPr>
          <p:cNvSpPr/>
          <p:nvPr/>
        </p:nvSpPr>
        <p:spPr>
          <a:xfrm>
            <a:off x="8945212" y="3344333"/>
            <a:ext cx="1752600" cy="1752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33" name="TextBox 32">
            <a:extLst>
              <a:ext uri="{FF2B5EF4-FFF2-40B4-BE49-F238E27FC236}">
                <a16:creationId xmlns:a16="http://schemas.microsoft.com/office/drawing/2014/main" id="{07CC7710-FF0C-714B-86A4-799F84EB3E75}"/>
              </a:ext>
            </a:extLst>
          </p:cNvPr>
          <p:cNvSpPr txBox="1"/>
          <p:nvPr/>
        </p:nvSpPr>
        <p:spPr>
          <a:xfrm>
            <a:off x="11262167" y="3928245"/>
            <a:ext cx="5065810" cy="584775"/>
          </a:xfrm>
          <a:prstGeom prst="rect">
            <a:avLst/>
          </a:prstGeom>
          <a:noFill/>
        </p:spPr>
        <p:txBody>
          <a:bodyPr wrap="none" rtlCol="0">
            <a:spAutoFit/>
          </a:bodyPr>
          <a:lstStyle/>
          <a:p>
            <a:r>
              <a:rPr lang="tr-TR" sz="3200" b="1" dirty="0">
                <a:solidFill>
                  <a:schemeClr val="accent1"/>
                </a:solidFill>
                <a:latin typeface="Nunito Sans SemiBold" pitchFamily="2" charset="77"/>
                <a:ea typeface="Open Sans Semibold" panose="020B0706030804020204" pitchFamily="34" charset="0"/>
                <a:cs typeface="Open Sans Semibold" panose="020B0706030804020204" pitchFamily="34" charset="0"/>
              </a:rPr>
              <a:t>http://datalab12.github.io/</a:t>
            </a:r>
          </a:p>
        </p:txBody>
      </p:sp>
      <p:sp>
        <p:nvSpPr>
          <p:cNvPr id="28" name="Oval 27">
            <a:extLst>
              <a:ext uri="{FF2B5EF4-FFF2-40B4-BE49-F238E27FC236}">
                <a16:creationId xmlns:a16="http://schemas.microsoft.com/office/drawing/2014/main" id="{258B986E-F4E1-FE48-AC64-B565C1A1CA78}"/>
              </a:ext>
              <a:ext uri="{C183D7F6-B498-43B3-948B-1728B52AA6E4}">
                <adec:decorative xmlns:adec="http://schemas.microsoft.com/office/drawing/2017/decorative" val="1"/>
              </a:ext>
            </a:extLst>
          </p:cNvPr>
          <p:cNvSpPr/>
          <p:nvPr/>
        </p:nvSpPr>
        <p:spPr>
          <a:xfrm>
            <a:off x="8945212" y="5841481"/>
            <a:ext cx="1752600" cy="1752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chemeClr val="tx1"/>
              </a:solidFill>
            </a:endParaRPr>
          </a:p>
        </p:txBody>
      </p:sp>
      <p:sp>
        <p:nvSpPr>
          <p:cNvPr id="31" name="Rectangle 30" descr="inbox">
            <a:extLst>
              <a:ext uri="{FF2B5EF4-FFF2-40B4-BE49-F238E27FC236}">
                <a16:creationId xmlns:a16="http://schemas.microsoft.com/office/drawing/2014/main" id="{558D0D44-AEC5-7F40-AB26-D168F88FF72D}"/>
              </a:ext>
            </a:extLst>
          </p:cNvPr>
          <p:cNvSpPr/>
          <p:nvPr/>
        </p:nvSpPr>
        <p:spPr>
          <a:xfrm>
            <a:off x="9399760" y="6209947"/>
            <a:ext cx="843501" cy="1015663"/>
          </a:xfrm>
          <a:prstGeom prst="rect">
            <a:avLst/>
          </a:prstGeom>
        </p:spPr>
        <p:txBody>
          <a:bodyPr wrap="none">
            <a:spAutoFit/>
          </a:bodyPr>
          <a:lstStyle/>
          <a:p>
            <a:r>
              <a:rPr lang="tr-TR" sz="6000" dirty="0">
                <a:solidFill>
                  <a:schemeClr val="bg1"/>
                </a:solidFill>
                <a:latin typeface="FontAwesome" pitchFamily="2" charset="0"/>
              </a:rPr>
              <a:t></a:t>
            </a:r>
            <a:endParaRPr lang="tr-TR" sz="6000" dirty="0">
              <a:solidFill>
                <a:schemeClr val="bg1"/>
              </a:solidFill>
            </a:endParaRPr>
          </a:p>
        </p:txBody>
      </p:sp>
      <p:sp>
        <p:nvSpPr>
          <p:cNvPr id="34" name="TextBox 33">
            <a:extLst>
              <a:ext uri="{FF2B5EF4-FFF2-40B4-BE49-F238E27FC236}">
                <a16:creationId xmlns:a16="http://schemas.microsoft.com/office/drawing/2014/main" id="{CB335252-269B-5B48-BF32-BCB76234C454}"/>
              </a:ext>
            </a:extLst>
          </p:cNvPr>
          <p:cNvSpPr txBox="1"/>
          <p:nvPr/>
        </p:nvSpPr>
        <p:spPr>
          <a:xfrm>
            <a:off x="11262167" y="6425390"/>
            <a:ext cx="4193777" cy="584775"/>
          </a:xfrm>
          <a:prstGeom prst="rect">
            <a:avLst/>
          </a:prstGeom>
          <a:noFill/>
        </p:spPr>
        <p:txBody>
          <a:bodyPr wrap="none" rtlCol="0">
            <a:spAutoFit/>
          </a:bodyPr>
          <a:lstStyle/>
          <a:p>
            <a:r>
              <a:rPr lang="en-US" sz="3200" b="1" dirty="0">
                <a:solidFill>
                  <a:schemeClr val="accent5"/>
                </a:solidFill>
                <a:latin typeface="Nunito Sans SemiBold" pitchFamily="2" charset="77"/>
                <a:ea typeface="Open Sans Semibold" panose="020B0706030804020204" pitchFamily="34" charset="0"/>
                <a:cs typeface="Open Sans Semibold" panose="020B0706030804020204" pitchFamily="34" charset="0"/>
              </a:rPr>
              <a:t>m_e172</a:t>
            </a:r>
            <a:r>
              <a:rPr lang="tr-TR" sz="3200" b="1" dirty="0">
                <a:solidFill>
                  <a:schemeClr val="accent5"/>
                </a:solidFill>
                <a:latin typeface="Nunito Sans SemiBold" pitchFamily="2" charset="77"/>
                <a:ea typeface="Open Sans Semibold" panose="020B0706030804020204" pitchFamily="34" charset="0"/>
                <a:cs typeface="Open Sans Semibold" panose="020B0706030804020204" pitchFamily="34" charset="0"/>
              </a:rPr>
              <a:t>@txstate.edu</a:t>
            </a:r>
          </a:p>
        </p:txBody>
      </p:sp>
      <p:sp>
        <p:nvSpPr>
          <p:cNvPr id="29" name="Oval 28">
            <a:extLst>
              <a:ext uri="{FF2B5EF4-FFF2-40B4-BE49-F238E27FC236}">
                <a16:creationId xmlns:a16="http://schemas.microsoft.com/office/drawing/2014/main" id="{DC5B6B42-AE99-374B-A0C9-5D2868EB1CBB}"/>
              </a:ext>
              <a:ext uri="{C183D7F6-B498-43B3-948B-1728B52AA6E4}">
                <adec:decorative xmlns:adec="http://schemas.microsoft.com/office/drawing/2017/decorative" val="1"/>
              </a:ext>
            </a:extLst>
          </p:cNvPr>
          <p:cNvSpPr/>
          <p:nvPr/>
        </p:nvSpPr>
        <p:spPr>
          <a:xfrm>
            <a:off x="8945212" y="8338626"/>
            <a:ext cx="1752600" cy="1752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32" name="Rectangle 31" descr="GPS arrow">
            <a:extLst>
              <a:ext uri="{FF2B5EF4-FFF2-40B4-BE49-F238E27FC236}">
                <a16:creationId xmlns:a16="http://schemas.microsoft.com/office/drawing/2014/main" id="{45348426-7B09-B94E-9C4B-ECE9EE418A08}"/>
              </a:ext>
            </a:extLst>
          </p:cNvPr>
          <p:cNvSpPr/>
          <p:nvPr/>
        </p:nvSpPr>
        <p:spPr>
          <a:xfrm>
            <a:off x="9382557" y="8718822"/>
            <a:ext cx="788999" cy="1015663"/>
          </a:xfrm>
          <a:prstGeom prst="rect">
            <a:avLst/>
          </a:prstGeom>
        </p:spPr>
        <p:txBody>
          <a:bodyPr wrap="none">
            <a:spAutoFit/>
          </a:bodyPr>
          <a:lstStyle/>
          <a:p>
            <a:r>
              <a:rPr lang="tr-TR" sz="6000" dirty="0">
                <a:solidFill>
                  <a:schemeClr val="bg1"/>
                </a:solidFill>
                <a:latin typeface="FontAwesome" pitchFamily="2" charset="0"/>
              </a:rPr>
              <a:t></a:t>
            </a:r>
            <a:endParaRPr lang="tr-TR" sz="6000" dirty="0">
              <a:solidFill>
                <a:schemeClr val="bg1"/>
              </a:solidFill>
            </a:endParaRPr>
          </a:p>
        </p:txBody>
      </p:sp>
      <p:sp>
        <p:nvSpPr>
          <p:cNvPr id="35" name="TextBox 34">
            <a:extLst>
              <a:ext uri="{FF2B5EF4-FFF2-40B4-BE49-F238E27FC236}">
                <a16:creationId xmlns:a16="http://schemas.microsoft.com/office/drawing/2014/main" id="{1A7430AC-CA9B-D945-9943-3918C244C5DC}"/>
              </a:ext>
            </a:extLst>
          </p:cNvPr>
          <p:cNvSpPr txBox="1"/>
          <p:nvPr/>
        </p:nvSpPr>
        <p:spPr>
          <a:xfrm>
            <a:off x="11262167" y="8287934"/>
            <a:ext cx="6625783" cy="1877437"/>
          </a:xfrm>
          <a:prstGeom prst="rect">
            <a:avLst/>
          </a:prstGeom>
          <a:noFill/>
        </p:spPr>
        <p:txBody>
          <a:bodyPr wrap="square" rtlCol="0">
            <a:spAutoFit/>
          </a:bodyPr>
          <a:lstStyle/>
          <a:p>
            <a:pPr>
              <a:spcAft>
                <a:spcPts val="1200"/>
              </a:spcAft>
            </a:pPr>
            <a:r>
              <a:rPr lang="en-US" sz="3200" b="1" dirty="0">
                <a:solidFill>
                  <a:schemeClr val="accent4"/>
                </a:solidFill>
                <a:latin typeface="Nunito Sans SemiBold" pitchFamily="2" charset="77"/>
                <a:ea typeface="Open Sans Semibold" panose="020B0706030804020204" pitchFamily="34" charset="0"/>
                <a:cs typeface="Open Sans Semibold" panose="020B0706030804020204" pitchFamily="34" charset="0"/>
              </a:rPr>
              <a:t>Department of Computer Science</a:t>
            </a:r>
            <a:endParaRPr lang="tr-TR" sz="3200" b="1" dirty="0">
              <a:solidFill>
                <a:schemeClr val="accent4"/>
              </a:solidFill>
              <a:latin typeface="Nunito Sans SemiBold" pitchFamily="2" charset="77"/>
              <a:ea typeface="Open Sans Semibold" panose="020B0706030804020204" pitchFamily="34" charset="0"/>
              <a:cs typeface="Open Sans Semibold" panose="020B0706030804020204" pitchFamily="34" charset="0"/>
            </a:endParaRPr>
          </a:p>
          <a:p>
            <a:pPr>
              <a:spcAft>
                <a:spcPts val="1200"/>
              </a:spcAft>
            </a:pPr>
            <a:r>
              <a:rPr lang="tr-TR" sz="3200" b="1" dirty="0">
                <a:solidFill>
                  <a:schemeClr val="accent4"/>
                </a:solidFill>
                <a:latin typeface="Nunito Sans SemiBold" pitchFamily="2" charset="77"/>
                <a:ea typeface="Open Sans Semibold" panose="020B0706030804020204" pitchFamily="34" charset="0"/>
                <a:cs typeface="Open Sans Semibold" panose="020B0706030804020204" pitchFamily="34" charset="0"/>
              </a:rPr>
              <a:t>601 </a:t>
            </a:r>
            <a:r>
              <a:rPr lang="tr-TR" sz="3200" b="1" dirty="0" err="1">
                <a:solidFill>
                  <a:schemeClr val="accent4"/>
                </a:solidFill>
                <a:latin typeface="Nunito Sans SemiBold" pitchFamily="2" charset="77"/>
                <a:ea typeface="Open Sans Semibold" panose="020B0706030804020204" pitchFamily="34" charset="0"/>
                <a:cs typeface="Open Sans Semibold" panose="020B0706030804020204" pitchFamily="34" charset="0"/>
              </a:rPr>
              <a:t>University</a:t>
            </a:r>
            <a:r>
              <a:rPr lang="tr-TR" sz="3200" b="1" dirty="0">
                <a:solidFill>
                  <a:schemeClr val="accent4"/>
                </a:solidFill>
                <a:latin typeface="Nunito Sans SemiBold" pitchFamily="2" charset="77"/>
                <a:ea typeface="Open Sans Semibold" panose="020B0706030804020204" pitchFamily="34" charset="0"/>
                <a:cs typeface="Open Sans Semibold" panose="020B0706030804020204" pitchFamily="34" charset="0"/>
              </a:rPr>
              <a:t> Drive</a:t>
            </a:r>
          </a:p>
          <a:p>
            <a:pPr>
              <a:spcAft>
                <a:spcPts val="1200"/>
              </a:spcAft>
            </a:pPr>
            <a:r>
              <a:rPr lang="tr-TR" sz="3200" b="1" dirty="0">
                <a:solidFill>
                  <a:schemeClr val="accent4"/>
                </a:solidFill>
                <a:latin typeface="Nunito Sans SemiBold" pitchFamily="2" charset="77"/>
                <a:ea typeface="Open Sans Semibold" panose="020B0706030804020204" pitchFamily="34" charset="0"/>
                <a:cs typeface="Open Sans Semibold" panose="020B0706030804020204" pitchFamily="34" charset="0"/>
              </a:rPr>
              <a:t>San </a:t>
            </a:r>
            <a:r>
              <a:rPr lang="tr-TR" sz="3200" b="1" dirty="0" err="1">
                <a:solidFill>
                  <a:schemeClr val="accent4"/>
                </a:solidFill>
                <a:latin typeface="Nunito Sans SemiBold" pitchFamily="2" charset="77"/>
                <a:ea typeface="Open Sans Semibold" panose="020B0706030804020204" pitchFamily="34" charset="0"/>
                <a:cs typeface="Open Sans Semibold" panose="020B0706030804020204" pitchFamily="34" charset="0"/>
              </a:rPr>
              <a:t>Marcos</a:t>
            </a:r>
            <a:r>
              <a:rPr lang="tr-TR" sz="3200" b="1" dirty="0">
                <a:solidFill>
                  <a:schemeClr val="accent4"/>
                </a:solidFill>
                <a:latin typeface="Nunito Sans SemiBold" pitchFamily="2" charset="77"/>
                <a:ea typeface="Open Sans Semibold" panose="020B0706030804020204" pitchFamily="34" charset="0"/>
                <a:cs typeface="Open Sans Semibold" panose="020B0706030804020204" pitchFamily="34" charset="0"/>
              </a:rPr>
              <a:t>, Texas 78666</a:t>
            </a:r>
          </a:p>
        </p:txBody>
      </p:sp>
      <p:sp>
        <p:nvSpPr>
          <p:cNvPr id="2" name="Rectangle 1" descr="inbox">
            <a:extLst>
              <a:ext uri="{FF2B5EF4-FFF2-40B4-BE49-F238E27FC236}">
                <a16:creationId xmlns:a16="http://schemas.microsoft.com/office/drawing/2014/main" id="{F6C2F8EF-19C5-BEF7-79A3-455B3FD7F7F6}"/>
              </a:ext>
            </a:extLst>
          </p:cNvPr>
          <p:cNvSpPr/>
          <p:nvPr/>
        </p:nvSpPr>
        <p:spPr>
          <a:xfrm>
            <a:off x="9399760" y="3712800"/>
            <a:ext cx="843501" cy="1015663"/>
          </a:xfrm>
          <a:prstGeom prst="rect">
            <a:avLst/>
          </a:prstGeom>
        </p:spPr>
        <p:txBody>
          <a:bodyPr wrap="none">
            <a:spAutoFit/>
          </a:bodyPr>
          <a:lstStyle/>
          <a:p>
            <a:r>
              <a:rPr lang="tr-TR" sz="6000" dirty="0">
                <a:solidFill>
                  <a:schemeClr val="bg1"/>
                </a:solidFill>
                <a:latin typeface="FontAwesome" pitchFamily="2" charset="0"/>
              </a:rPr>
              <a:t></a:t>
            </a:r>
            <a:endParaRPr lang="tr-TR" sz="6000" dirty="0">
              <a:solidFill>
                <a:schemeClr val="bg1"/>
              </a:solidFill>
            </a:endParaRPr>
          </a:p>
        </p:txBody>
      </p:sp>
    </p:spTree>
    <p:extLst>
      <p:ext uri="{BB962C8B-B14F-4D97-AF65-F5344CB8AC3E}">
        <p14:creationId xmlns:p14="http://schemas.microsoft.com/office/powerpoint/2010/main" val="387832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5F5E7C2-BEBD-6D42-A79E-3C18EB59D181}"/>
              </a:ext>
            </a:extLst>
          </p:cNvPr>
          <p:cNvSpPr txBox="1">
            <a:spLocks noGrp="1"/>
          </p:cNvSpPr>
          <p:nvPr>
            <p:ph type="title"/>
          </p:nvPr>
        </p:nvSpPr>
        <p:spPr>
          <a:xfrm>
            <a:off x="3046707" y="1344864"/>
            <a:ext cx="12816145" cy="10156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tr-TR" sz="6000" b="0" i="0" u="none" strike="noStrike" kern="1200" cap="none" spc="1200" normalizeH="0" baseline="0" noProof="0" dirty="0">
                <a:ln>
                  <a:noFill/>
                </a:ln>
                <a:effectLst/>
                <a:uLnTx/>
                <a:uFillTx/>
                <a:latin typeface="Nunito Sans" pitchFamily="2" charset="77"/>
                <a:ea typeface="Lato Heavy" panose="020F0502020204030203" pitchFamily="34" charset="0"/>
                <a:cs typeface="Lato Heavy" panose="020F0502020204030203" pitchFamily="34" charset="0"/>
              </a:rPr>
              <a:t>TABLE OF CONTENTS</a:t>
            </a:r>
          </a:p>
        </p:txBody>
      </p:sp>
      <p:sp>
        <p:nvSpPr>
          <p:cNvPr id="15" name="TextBox 14">
            <a:extLst>
              <a:ext uri="{FF2B5EF4-FFF2-40B4-BE49-F238E27FC236}">
                <a16:creationId xmlns:a16="http://schemas.microsoft.com/office/drawing/2014/main" id="{4F776C75-97E8-E443-BC93-ED8DBFB8730E}"/>
              </a:ext>
            </a:extLst>
          </p:cNvPr>
          <p:cNvSpPr txBox="1"/>
          <p:nvPr/>
        </p:nvSpPr>
        <p:spPr>
          <a:xfrm>
            <a:off x="1808857" y="3889971"/>
            <a:ext cx="4343395" cy="584775"/>
          </a:xfrm>
          <a:prstGeom prst="rect">
            <a:avLst/>
          </a:prstGeom>
          <a:noFill/>
        </p:spPr>
        <p:txBody>
          <a:bodyPr wrap="square" rtlCol="0">
            <a:spAutoFit/>
          </a:bodyPr>
          <a:lstStyle/>
          <a:p>
            <a:r>
              <a:rPr lang="tr-TR" sz="3200" b="1" spc="600" dirty="0">
                <a:solidFill>
                  <a:schemeClr val="accent3"/>
                </a:solidFill>
                <a:latin typeface="Nunito Sans" pitchFamily="2" charset="77"/>
                <a:ea typeface="Open Sans" panose="020B0606030504020204" pitchFamily="34" charset="0"/>
                <a:cs typeface="Open Sans" panose="020B0606030504020204" pitchFamily="34" charset="0"/>
              </a:rPr>
              <a:t>INTRODUCTION</a:t>
            </a:r>
          </a:p>
        </p:txBody>
      </p:sp>
      <p:sp>
        <p:nvSpPr>
          <p:cNvPr id="19" name="TextBox 18">
            <a:extLst>
              <a:ext uri="{FF2B5EF4-FFF2-40B4-BE49-F238E27FC236}">
                <a16:creationId xmlns:a16="http://schemas.microsoft.com/office/drawing/2014/main" id="{B997D2BE-CDDA-CE48-99AB-25D853A4B581}"/>
              </a:ext>
            </a:extLst>
          </p:cNvPr>
          <p:cNvSpPr txBox="1"/>
          <p:nvPr/>
        </p:nvSpPr>
        <p:spPr>
          <a:xfrm>
            <a:off x="1808856" y="4653533"/>
            <a:ext cx="4343400" cy="262379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Motivation</a:t>
            </a:r>
          </a:p>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National Covid Collaboration (N3C)</a:t>
            </a:r>
          </a:p>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OMOP Model</a:t>
            </a:r>
          </a:p>
        </p:txBody>
      </p:sp>
      <p:cxnSp>
        <p:nvCxnSpPr>
          <p:cNvPr id="4" name="Straight Connector 3">
            <a:extLst>
              <a:ext uri="{FF2B5EF4-FFF2-40B4-BE49-F238E27FC236}">
                <a16:creationId xmlns:a16="http://schemas.microsoft.com/office/drawing/2014/main" id="{AABEDD3F-9359-A748-A7A8-4DD6FC88D4D2}"/>
              </a:ext>
              <a:ext uri="{C183D7F6-B498-43B3-948B-1728B52AA6E4}">
                <adec:decorative xmlns:adec="http://schemas.microsoft.com/office/drawing/2017/decorative" val="1"/>
              </a:ext>
            </a:extLst>
          </p:cNvPr>
          <p:cNvCxnSpPr/>
          <p:nvPr/>
        </p:nvCxnSpPr>
        <p:spPr>
          <a:xfrm>
            <a:off x="1518866" y="3895551"/>
            <a:ext cx="0" cy="434340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65F691D-4D01-7244-BD8A-D5CC59296253}"/>
              </a:ext>
            </a:extLst>
          </p:cNvPr>
          <p:cNvSpPr txBox="1"/>
          <p:nvPr/>
        </p:nvSpPr>
        <p:spPr>
          <a:xfrm>
            <a:off x="7379816" y="3889971"/>
            <a:ext cx="4343395" cy="584775"/>
          </a:xfrm>
          <a:prstGeom prst="rect">
            <a:avLst/>
          </a:prstGeom>
          <a:noFill/>
        </p:spPr>
        <p:txBody>
          <a:bodyPr wrap="square" rtlCol="0">
            <a:spAutoFit/>
          </a:bodyPr>
          <a:lstStyle/>
          <a:p>
            <a:r>
              <a:rPr lang="tr-TR" sz="3200" b="1" spc="600" dirty="0">
                <a:solidFill>
                  <a:schemeClr val="accent4"/>
                </a:solidFill>
                <a:latin typeface="Nunito Sans" pitchFamily="2" charset="77"/>
                <a:ea typeface="Open Sans" panose="020B0606030504020204" pitchFamily="34" charset="0"/>
                <a:cs typeface="Open Sans" panose="020B0606030504020204" pitchFamily="34" charset="0"/>
              </a:rPr>
              <a:t>MA</a:t>
            </a:r>
            <a:r>
              <a:rPr lang="en-US" sz="3200" b="1" spc="600" dirty="0">
                <a:solidFill>
                  <a:schemeClr val="accent4"/>
                </a:solidFill>
                <a:latin typeface="Nunito Sans" pitchFamily="2" charset="77"/>
                <a:ea typeface="Open Sans" panose="020B0606030504020204" pitchFamily="34" charset="0"/>
                <a:cs typeface="Open Sans" panose="020B0606030504020204" pitchFamily="34" charset="0"/>
              </a:rPr>
              <a:t>TERIALS</a:t>
            </a:r>
            <a:endParaRPr lang="tr-TR" sz="3200" b="1" spc="600" dirty="0">
              <a:solidFill>
                <a:schemeClr val="accent4"/>
              </a:solidFill>
              <a:latin typeface="Nunito Sans" pitchFamily="2" charset="77"/>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F9C22689-7731-5444-9491-08CB8CA15301}"/>
              </a:ext>
            </a:extLst>
          </p:cNvPr>
          <p:cNvSpPr txBox="1"/>
          <p:nvPr/>
        </p:nvSpPr>
        <p:spPr>
          <a:xfrm>
            <a:off x="7379815" y="4653533"/>
            <a:ext cx="4343400" cy="197746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Current Data</a:t>
            </a:r>
          </a:p>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Long Covid Challenge</a:t>
            </a:r>
          </a:p>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Preprocessing</a:t>
            </a:r>
          </a:p>
        </p:txBody>
      </p:sp>
      <p:cxnSp>
        <p:nvCxnSpPr>
          <p:cNvPr id="23" name="Straight Connector 22">
            <a:extLst>
              <a:ext uri="{FF2B5EF4-FFF2-40B4-BE49-F238E27FC236}">
                <a16:creationId xmlns:a16="http://schemas.microsoft.com/office/drawing/2014/main" id="{F06D4E28-0E5C-F34D-A1A5-0D764ADF083B}"/>
              </a:ext>
              <a:ext uri="{C183D7F6-B498-43B3-948B-1728B52AA6E4}">
                <adec:decorative xmlns:adec="http://schemas.microsoft.com/office/drawing/2017/decorative" val="1"/>
              </a:ext>
            </a:extLst>
          </p:cNvPr>
          <p:cNvCxnSpPr/>
          <p:nvPr/>
        </p:nvCxnSpPr>
        <p:spPr>
          <a:xfrm>
            <a:off x="7089825" y="3895551"/>
            <a:ext cx="0" cy="43434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5EEC7A4-1BA6-534E-BBF0-154B0DFEE85F}"/>
              </a:ext>
            </a:extLst>
          </p:cNvPr>
          <p:cNvSpPr txBox="1"/>
          <p:nvPr/>
        </p:nvSpPr>
        <p:spPr>
          <a:xfrm>
            <a:off x="12950775" y="3889971"/>
            <a:ext cx="4343395" cy="584775"/>
          </a:xfrm>
          <a:prstGeom prst="rect">
            <a:avLst/>
          </a:prstGeom>
          <a:noFill/>
        </p:spPr>
        <p:txBody>
          <a:bodyPr wrap="square" rtlCol="0">
            <a:spAutoFit/>
          </a:bodyPr>
          <a:lstStyle/>
          <a:p>
            <a:r>
              <a:rPr lang="en-US" sz="3200" b="1" spc="600" dirty="0">
                <a:solidFill>
                  <a:schemeClr val="accent5"/>
                </a:solidFill>
                <a:latin typeface="Nunito Sans" pitchFamily="2" charset="77"/>
                <a:ea typeface="Open Sans" panose="020B0606030504020204" pitchFamily="34" charset="0"/>
                <a:cs typeface="Open Sans" panose="020B0606030504020204" pitchFamily="34" charset="0"/>
              </a:rPr>
              <a:t>METHODOLOGY</a:t>
            </a:r>
            <a:endParaRPr lang="tr-TR" sz="3200" b="1" spc="600" dirty="0">
              <a:solidFill>
                <a:schemeClr val="accent5"/>
              </a:solidFill>
              <a:latin typeface="Nunito Sans" pitchFamily="2" charset="77"/>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19953670-6E2C-5845-B6C5-CE8EBA368FB4}"/>
              </a:ext>
            </a:extLst>
          </p:cNvPr>
          <p:cNvSpPr txBox="1"/>
          <p:nvPr/>
        </p:nvSpPr>
        <p:spPr>
          <a:xfrm>
            <a:off x="12950774" y="4653533"/>
            <a:ext cx="4343400" cy="197746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Feature Selection</a:t>
            </a:r>
          </a:p>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Model Development</a:t>
            </a:r>
          </a:p>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Model Evaluation</a:t>
            </a:r>
          </a:p>
        </p:txBody>
      </p:sp>
      <p:cxnSp>
        <p:nvCxnSpPr>
          <p:cNvPr id="26" name="Straight Connector 25">
            <a:extLst>
              <a:ext uri="{FF2B5EF4-FFF2-40B4-BE49-F238E27FC236}">
                <a16:creationId xmlns:a16="http://schemas.microsoft.com/office/drawing/2014/main" id="{A295010A-A522-4A41-AE84-D3B0384EA3C8}"/>
              </a:ext>
              <a:ext uri="{C183D7F6-B498-43B3-948B-1728B52AA6E4}">
                <adec:decorative xmlns:adec="http://schemas.microsoft.com/office/drawing/2017/decorative" val="1"/>
              </a:ext>
            </a:extLst>
          </p:cNvPr>
          <p:cNvCxnSpPr/>
          <p:nvPr/>
        </p:nvCxnSpPr>
        <p:spPr>
          <a:xfrm>
            <a:off x="12660784" y="3895551"/>
            <a:ext cx="0" cy="434340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4074782-D96C-114D-9307-6075E1EF197C}"/>
              </a:ext>
            </a:extLst>
          </p:cNvPr>
          <p:cNvSpPr txBox="1"/>
          <p:nvPr/>
        </p:nvSpPr>
        <p:spPr>
          <a:xfrm>
            <a:off x="18521735" y="3889971"/>
            <a:ext cx="4343395" cy="584775"/>
          </a:xfrm>
          <a:prstGeom prst="rect">
            <a:avLst/>
          </a:prstGeom>
          <a:noFill/>
          <a:ln>
            <a:noFill/>
          </a:ln>
        </p:spPr>
        <p:txBody>
          <a:bodyPr wrap="square" rtlCol="0">
            <a:spAutoFit/>
          </a:bodyPr>
          <a:lstStyle/>
          <a:p>
            <a:r>
              <a:rPr lang="en-US" sz="3200" b="1" spc="600" dirty="0">
                <a:solidFill>
                  <a:schemeClr val="accent1"/>
                </a:solidFill>
                <a:latin typeface="Nunito Sans" pitchFamily="2" charset="77"/>
                <a:ea typeface="Open Sans" panose="020B0606030504020204" pitchFamily="34" charset="0"/>
                <a:cs typeface="Open Sans" panose="020B0606030504020204" pitchFamily="34" charset="0"/>
              </a:rPr>
              <a:t>CONCLUSION</a:t>
            </a:r>
            <a:endParaRPr lang="tr-TR" sz="3200" b="1" spc="600" dirty="0">
              <a:solidFill>
                <a:schemeClr val="accent1"/>
              </a:solidFill>
              <a:latin typeface="Nunito Sans" pitchFamily="2" charset="77"/>
              <a:ea typeface="Open Sans" panose="020B0606030504020204" pitchFamily="34" charset="0"/>
              <a:cs typeface="Open Sans" panose="020B0606030504020204" pitchFamily="34" charset="0"/>
            </a:endParaRPr>
          </a:p>
        </p:txBody>
      </p:sp>
      <p:sp>
        <p:nvSpPr>
          <p:cNvPr id="28" name="TextBox 27">
            <a:extLst>
              <a:ext uri="{FF2B5EF4-FFF2-40B4-BE49-F238E27FC236}">
                <a16:creationId xmlns:a16="http://schemas.microsoft.com/office/drawing/2014/main" id="{662819A9-E731-BB49-878B-CA7D1CDDBFDE}"/>
              </a:ext>
            </a:extLst>
          </p:cNvPr>
          <p:cNvSpPr txBox="1"/>
          <p:nvPr/>
        </p:nvSpPr>
        <p:spPr>
          <a:xfrm>
            <a:off x="18521734" y="4653533"/>
            <a:ext cx="4343400" cy="3270126"/>
          </a:xfrm>
          <a:prstGeom prst="rect">
            <a:avLst/>
          </a:prstGeom>
          <a:noFill/>
          <a:ln>
            <a:noFill/>
          </a:ln>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Experiments</a:t>
            </a:r>
          </a:p>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Results</a:t>
            </a:r>
          </a:p>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Future Work</a:t>
            </a:r>
          </a:p>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References</a:t>
            </a:r>
          </a:p>
          <a:p>
            <a:pPr marL="457200" indent="-457200">
              <a:lnSpc>
                <a:spcPct val="150000"/>
              </a:lnSpc>
              <a:buFont typeface="Arial" panose="020B0604020202020204" pitchFamily="34" charset="0"/>
              <a:buChar char="•"/>
            </a:pPr>
            <a:r>
              <a:rPr lang="en-US" sz="2800" dirty="0">
                <a:solidFill>
                  <a:schemeClr val="accent6"/>
                </a:solidFill>
                <a:latin typeface="Nunito Sans" pitchFamily="2" charset="77"/>
                <a:ea typeface="Open Sans" panose="020B0606030504020204" pitchFamily="34" charset="0"/>
                <a:cs typeface="Open Sans" panose="020B0606030504020204" pitchFamily="34" charset="0"/>
              </a:rPr>
              <a:t>Contact</a:t>
            </a:r>
          </a:p>
        </p:txBody>
      </p:sp>
      <p:cxnSp>
        <p:nvCxnSpPr>
          <p:cNvPr id="29" name="Straight Connector 28">
            <a:extLst>
              <a:ext uri="{FF2B5EF4-FFF2-40B4-BE49-F238E27FC236}">
                <a16:creationId xmlns:a16="http://schemas.microsoft.com/office/drawing/2014/main" id="{60C724C2-FCC9-8249-96EF-5E1F65DA7ECE}"/>
              </a:ext>
              <a:ext uri="{C183D7F6-B498-43B3-948B-1728B52AA6E4}">
                <adec:decorative xmlns:adec="http://schemas.microsoft.com/office/drawing/2017/decorative" val="1"/>
              </a:ext>
            </a:extLst>
          </p:cNvPr>
          <p:cNvCxnSpPr/>
          <p:nvPr/>
        </p:nvCxnSpPr>
        <p:spPr>
          <a:xfrm>
            <a:off x="18231744" y="3895551"/>
            <a:ext cx="0" cy="43434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600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D2D9488-4C6B-324B-B294-861A29227E1E}"/>
              </a:ext>
            </a:extLst>
          </p:cNvPr>
          <p:cNvSpPr>
            <a:spLocks noGrp="1"/>
          </p:cNvSpPr>
          <p:nvPr>
            <p:ph type="title"/>
          </p:nvPr>
        </p:nvSpPr>
        <p:spPr/>
        <p:txBody>
          <a:bodyPr/>
          <a:lstStyle/>
          <a:p>
            <a:r>
              <a:rPr lang="en-US" dirty="0"/>
              <a:t>Motivation</a:t>
            </a:r>
          </a:p>
        </p:txBody>
      </p:sp>
      <p:sp>
        <p:nvSpPr>
          <p:cNvPr id="2" name="Text Placeholder 1">
            <a:extLst>
              <a:ext uri="{FF2B5EF4-FFF2-40B4-BE49-F238E27FC236}">
                <a16:creationId xmlns:a16="http://schemas.microsoft.com/office/drawing/2014/main" id="{665C7297-BF73-8ACE-9FEB-27829BDD3B40}"/>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Our study focuses on a significant challenge in real tabular big data science, which involves predicting Long COVID diagnosis using the NCATS' National COVID Cohort Collaborative (N3C) Data Enclave Clinical data. </a:t>
            </a:r>
          </a:p>
          <a:p>
            <a:pPr marL="342900" indent="-342900">
              <a:buFont typeface="Arial" panose="020B0604020202020204" pitchFamily="34" charset="0"/>
              <a:buChar char="•"/>
            </a:pPr>
            <a:r>
              <a:rPr lang="en-US" dirty="0"/>
              <a:t>The objective of the NIH Long COVID Computational Challenge (L3C) is to enhance the decision-making process for public health officials in the prevention and treatment of Long COVID. </a:t>
            </a:r>
          </a:p>
          <a:p>
            <a:pPr marL="342900" indent="-342900">
              <a:buFont typeface="Arial" panose="020B0604020202020204" pitchFamily="34" charset="0"/>
              <a:buChar char="•"/>
            </a:pPr>
            <a:r>
              <a:rPr lang="en-US" dirty="0"/>
              <a:t>The dataset provided for analysis encompasses information on 57,672 patients who have had COVID, including demographics, symptoms, lab test results, procedures, medications, medical conditions, physical measurements, and more.</a:t>
            </a:r>
          </a:p>
          <a:p>
            <a:endParaRPr lang="en-US" dirty="0"/>
          </a:p>
        </p:txBody>
      </p:sp>
    </p:spTree>
    <p:extLst>
      <p:ext uri="{BB962C8B-B14F-4D97-AF65-F5344CB8AC3E}">
        <p14:creationId xmlns:p14="http://schemas.microsoft.com/office/powerpoint/2010/main" val="233888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F181-321A-2598-3788-53C659AF5E21}"/>
              </a:ext>
            </a:extLst>
          </p:cNvPr>
          <p:cNvSpPr>
            <a:spLocks noGrp="1"/>
          </p:cNvSpPr>
          <p:nvPr>
            <p:ph type="title"/>
          </p:nvPr>
        </p:nvSpPr>
        <p:spPr/>
        <p:txBody>
          <a:bodyPr/>
          <a:lstStyle/>
          <a:p>
            <a:r>
              <a:rPr lang="en-US" dirty="0"/>
              <a:t>National Covid Collaboration (N3C)</a:t>
            </a:r>
          </a:p>
        </p:txBody>
      </p:sp>
      <p:sp>
        <p:nvSpPr>
          <p:cNvPr id="3" name="Text Placeholder 2">
            <a:extLst>
              <a:ext uri="{FF2B5EF4-FFF2-40B4-BE49-F238E27FC236}">
                <a16:creationId xmlns:a16="http://schemas.microsoft.com/office/drawing/2014/main" id="{2B6D0C4C-C2BF-0128-1854-27DEADEA5B64}"/>
              </a:ext>
            </a:extLst>
          </p:cNvPr>
          <p:cNvSpPr>
            <a:spLocks noGrp="1"/>
          </p:cNvSpPr>
          <p:nvPr>
            <p:ph type="body" sz="quarter" idx="10"/>
          </p:nvPr>
        </p:nvSpPr>
        <p:spPr/>
        <p:txBody>
          <a:bodyPr/>
          <a:lstStyle/>
          <a:p>
            <a:pPr lvl="0"/>
            <a:r>
              <a:rPr lang="en-US" sz="3200" b="1" dirty="0">
                <a:latin typeface="+mj-lt"/>
              </a:rPr>
              <a:t>What is the National COVID Collaborative or the N3C?</a:t>
            </a:r>
            <a:endParaRPr lang="en-US" sz="3200" b="1" dirty="0"/>
          </a:p>
          <a:p>
            <a:pPr marL="457200" lvl="0" indent="-457200">
              <a:buFont typeface="Arial" panose="020B0604020202020204" pitchFamily="34" charset="0"/>
              <a:buChar char="•"/>
            </a:pPr>
            <a:r>
              <a:rPr lang="en-US" dirty="0"/>
              <a:t>An electronic system of health record-based de-sensitized data sets related to Covid-19 pandemic and patients. This data is harmonized, mapped, and curated by the Center for Data to Health (CD2H). [1]</a:t>
            </a:r>
          </a:p>
          <a:p>
            <a:pPr marL="457200" lvl="0" indent="-457200">
              <a:buFont typeface="Arial" panose="020B0604020202020204" pitchFamily="34" charset="0"/>
              <a:buChar char="•"/>
            </a:pPr>
            <a:r>
              <a:rPr lang="en-US" dirty="0"/>
              <a:t>The data and information created in the Enclave system are bound to it following level-2 clearance with DUR.</a:t>
            </a:r>
          </a:p>
          <a:p>
            <a:pPr lvl="0"/>
            <a:r>
              <a:rPr lang="en-US" dirty="0"/>
              <a:t>Mission: “Identify patients and controls by establishing a common COVID-19 phenotype that will define the data pull for the limited data set, create a "white glove" service to obtain data from each site by building easily adaptable scripts for each clinical data model, and ingest data into a secure location, per approved institutional agreements”[2]</a:t>
            </a:r>
          </a:p>
          <a:p>
            <a:endParaRPr lang="en-US" dirty="0"/>
          </a:p>
          <a:p>
            <a:r>
              <a:rPr lang="en-US" dirty="0"/>
              <a:t>Images Courtesy of Palantir Foundry Tools[2]</a:t>
            </a:r>
          </a:p>
          <a:p>
            <a:endParaRPr lang="en-US" dirty="0"/>
          </a:p>
        </p:txBody>
      </p:sp>
      <p:pic>
        <p:nvPicPr>
          <p:cNvPr id="10" name="Picture 9">
            <a:extLst>
              <a:ext uri="{FF2B5EF4-FFF2-40B4-BE49-F238E27FC236}">
                <a16:creationId xmlns:a16="http://schemas.microsoft.com/office/drawing/2014/main" id="{82925C2D-1519-115D-BB2C-DC5C6E513048}"/>
              </a:ext>
            </a:extLst>
          </p:cNvPr>
          <p:cNvPicPr>
            <a:picLocks noChangeAspect="1"/>
          </p:cNvPicPr>
          <p:nvPr/>
        </p:nvPicPr>
        <p:blipFill>
          <a:blip r:embed="rId2"/>
          <a:stretch>
            <a:fillRect/>
          </a:stretch>
        </p:blipFill>
        <p:spPr>
          <a:xfrm>
            <a:off x="20595992" y="2523424"/>
            <a:ext cx="3323522" cy="1960878"/>
          </a:xfrm>
          <a:prstGeom prst="rect">
            <a:avLst/>
          </a:prstGeom>
        </p:spPr>
      </p:pic>
      <p:pic>
        <p:nvPicPr>
          <p:cNvPr id="11" name="Picture 10">
            <a:extLst>
              <a:ext uri="{FF2B5EF4-FFF2-40B4-BE49-F238E27FC236}">
                <a16:creationId xmlns:a16="http://schemas.microsoft.com/office/drawing/2014/main" id="{FD7B5883-1D16-44C6-180F-F20A0126A9E8}"/>
              </a:ext>
            </a:extLst>
          </p:cNvPr>
          <p:cNvPicPr>
            <a:picLocks noChangeAspect="1"/>
          </p:cNvPicPr>
          <p:nvPr/>
        </p:nvPicPr>
        <p:blipFill>
          <a:blip r:embed="rId3"/>
          <a:stretch>
            <a:fillRect/>
          </a:stretch>
        </p:blipFill>
        <p:spPr>
          <a:xfrm>
            <a:off x="20980268" y="8484392"/>
            <a:ext cx="3044923" cy="2504450"/>
          </a:xfrm>
          <a:prstGeom prst="rect">
            <a:avLst/>
          </a:prstGeom>
        </p:spPr>
      </p:pic>
    </p:spTree>
    <p:extLst>
      <p:ext uri="{BB962C8B-B14F-4D97-AF65-F5344CB8AC3E}">
        <p14:creationId xmlns:p14="http://schemas.microsoft.com/office/powerpoint/2010/main" val="2610155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A3AE9ED-5FE5-E445-9C56-BC39E3F130D4}"/>
              </a:ext>
            </a:extLst>
          </p:cNvPr>
          <p:cNvSpPr>
            <a:spLocks noGrp="1"/>
          </p:cNvSpPr>
          <p:nvPr>
            <p:ph type="title"/>
          </p:nvPr>
        </p:nvSpPr>
        <p:spPr>
          <a:xfrm>
            <a:off x="2069432" y="1290828"/>
            <a:ext cx="18288000" cy="1143562"/>
          </a:xfrm>
        </p:spPr>
        <p:txBody>
          <a:bodyPr/>
          <a:lstStyle/>
          <a:p>
            <a:r>
              <a:rPr lang="en-US" dirty="0"/>
              <a:t>OMOP Model</a:t>
            </a:r>
          </a:p>
        </p:txBody>
      </p:sp>
      <p:sp>
        <p:nvSpPr>
          <p:cNvPr id="4" name="Text Placeholder 3">
            <a:extLst>
              <a:ext uri="{FF2B5EF4-FFF2-40B4-BE49-F238E27FC236}">
                <a16:creationId xmlns:a16="http://schemas.microsoft.com/office/drawing/2014/main" id="{6955E9B5-4A7A-640A-881C-411516662922}"/>
              </a:ext>
            </a:extLst>
          </p:cNvPr>
          <p:cNvSpPr>
            <a:spLocks noGrp="1"/>
          </p:cNvSpPr>
          <p:nvPr>
            <p:ph type="body" sz="quarter" idx="10"/>
          </p:nvPr>
        </p:nvSpPr>
        <p:spPr>
          <a:xfrm>
            <a:off x="2069432" y="3596555"/>
            <a:ext cx="8245642" cy="6752389"/>
          </a:xfrm>
        </p:spPr>
        <p:txBody>
          <a:bodyPr/>
          <a:lstStyle/>
          <a:p>
            <a:r>
              <a:rPr lang="en-US" dirty="0"/>
              <a:t>“The Observational Medical Outcomes Partnership (OMOP) Common Data Model (CDM) is an open community data standard, designed to standardize the structure and content of observational data and to enable efficient analyses that can produce reliable evidence” [3]</a:t>
            </a:r>
          </a:p>
          <a:p>
            <a:endParaRPr lang="en-US" dirty="0"/>
          </a:p>
        </p:txBody>
      </p:sp>
      <p:pic>
        <p:nvPicPr>
          <p:cNvPr id="5" name="Picture Placeholder 6" descr="A screenshot of a computer&#10;&#10;Description automatically generated with low confidence">
            <a:extLst>
              <a:ext uri="{FF2B5EF4-FFF2-40B4-BE49-F238E27FC236}">
                <a16:creationId xmlns:a16="http://schemas.microsoft.com/office/drawing/2014/main" id="{D74F14CD-50E4-460E-1E7F-50F42C6D7A2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4" r="-2579"/>
          <a:stretch/>
        </p:blipFill>
        <p:spPr>
          <a:xfrm>
            <a:off x="10523619" y="2576544"/>
            <a:ext cx="13234739" cy="777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366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C572126-44DE-2D4A-98C7-538B4A297B31}"/>
              </a:ext>
            </a:extLst>
          </p:cNvPr>
          <p:cNvSpPr>
            <a:spLocks noGrp="1"/>
          </p:cNvSpPr>
          <p:nvPr>
            <p:ph type="title"/>
          </p:nvPr>
        </p:nvSpPr>
        <p:spPr>
          <a:xfrm>
            <a:off x="487680" y="561715"/>
            <a:ext cx="18288000" cy="1143562"/>
          </a:xfrm>
        </p:spPr>
        <p:txBody>
          <a:bodyPr/>
          <a:lstStyle/>
          <a:p>
            <a:r>
              <a:rPr lang="en-US" dirty="0"/>
              <a:t>Current Data</a:t>
            </a:r>
          </a:p>
        </p:txBody>
      </p:sp>
      <p:sp>
        <p:nvSpPr>
          <p:cNvPr id="2" name="Text Placeholder 1">
            <a:extLst>
              <a:ext uri="{FF2B5EF4-FFF2-40B4-BE49-F238E27FC236}">
                <a16:creationId xmlns:a16="http://schemas.microsoft.com/office/drawing/2014/main" id="{0C863FF1-8A17-791A-F1AD-ECDEE4FC35CA}"/>
              </a:ext>
            </a:extLst>
          </p:cNvPr>
          <p:cNvSpPr>
            <a:spLocks noGrp="1"/>
          </p:cNvSpPr>
          <p:nvPr>
            <p:ph type="body" sz="quarter" idx="10"/>
          </p:nvPr>
        </p:nvSpPr>
        <p:spPr>
          <a:xfrm>
            <a:off x="12849726" y="450515"/>
            <a:ext cx="11534274" cy="11894445"/>
          </a:xfrm>
        </p:spPr>
        <p:txBody>
          <a:bodyPr/>
          <a:lstStyle/>
          <a:p>
            <a:r>
              <a:rPr lang="en-US" dirty="0"/>
              <a:t>N3C Multi-Source Patient Linkage and Patient De-Duplication:</a:t>
            </a:r>
          </a:p>
          <a:p>
            <a:pPr marL="457200" indent="-457200">
              <a:buFont typeface="Arial" panose="020B0604020202020204" pitchFamily="34" charset="0"/>
              <a:buChar char="•"/>
            </a:pPr>
            <a:r>
              <a:rPr lang="en-US" dirty="0"/>
              <a:t>N3C data enhancement: site-to-site patient de-duplication using Privacy Preserving Record Linkage (PPRL)- PPRL used to link EHR records to supplemental data like mortality information</a:t>
            </a:r>
          </a:p>
          <a:p>
            <a:pPr marL="457200" indent="-457200">
              <a:buFont typeface="Arial" panose="020B0604020202020204" pitchFamily="34" charset="0"/>
              <a:buChar char="•"/>
            </a:pPr>
            <a:r>
              <a:rPr lang="en-US" dirty="0"/>
              <a:t>Ability to link patient records across data partners participating in PPRL</a:t>
            </a:r>
          </a:p>
          <a:p>
            <a:pPr marL="457200" indent="-457200">
              <a:buFont typeface="Arial" panose="020B0604020202020204" pitchFamily="34" charset="0"/>
              <a:buChar char="•"/>
            </a:pPr>
            <a:r>
              <a:rPr lang="en-US" dirty="0"/>
              <a:t>41/78 data partners committed to site-to-site linkage- 24/78 data partners committed to mortality linkage</a:t>
            </a:r>
          </a:p>
          <a:p>
            <a:pPr marL="457200" indent="-457200">
              <a:buFont typeface="Arial" panose="020B0604020202020204" pitchFamily="34" charset="0"/>
              <a:buChar char="•"/>
            </a:pPr>
            <a:r>
              <a:rPr lang="en-US" dirty="0"/>
              <a:t>40/45 data partners participating in Medicaid linkage</a:t>
            </a:r>
          </a:p>
          <a:p>
            <a:pPr marL="457200" indent="-457200">
              <a:buFont typeface="Arial" panose="020B0604020202020204" pitchFamily="34" charset="0"/>
              <a:buChar char="•"/>
            </a:pPr>
            <a:r>
              <a:rPr lang="en-US" dirty="0"/>
              <a:t>Palantir Foundry and N3C promoting partner participation- Enclave represents 5% of the USA population (1 in 20 people)</a:t>
            </a:r>
          </a:p>
          <a:p>
            <a:pPr marL="457200" indent="-457200">
              <a:buFont typeface="Arial" panose="020B0604020202020204" pitchFamily="34" charset="0"/>
              <a:buChar char="•"/>
            </a:pPr>
            <a:r>
              <a:rPr lang="en-US" dirty="0"/>
              <a:t>Global patient identifiers to optimize pipeline and models for better population representation</a:t>
            </a:r>
          </a:p>
        </p:txBody>
      </p:sp>
      <p:graphicFrame>
        <p:nvGraphicFramePr>
          <p:cNvPr id="3" name="Diagram 2">
            <a:extLst>
              <a:ext uri="{FF2B5EF4-FFF2-40B4-BE49-F238E27FC236}">
                <a16:creationId xmlns:a16="http://schemas.microsoft.com/office/drawing/2014/main" id="{F182BE51-C9D5-75B9-C3E3-CBFF7095FE28}"/>
              </a:ext>
            </a:extLst>
          </p:cNvPr>
          <p:cNvGraphicFramePr/>
          <p:nvPr>
            <p:extLst>
              <p:ext uri="{D42A27DB-BD31-4B8C-83A1-F6EECF244321}">
                <p14:modId xmlns:p14="http://schemas.microsoft.com/office/powerpoint/2010/main" val="1936417617"/>
              </p:ext>
            </p:extLst>
          </p:nvPr>
        </p:nvGraphicFramePr>
        <p:xfrm>
          <a:off x="0" y="2406063"/>
          <a:ext cx="12635833" cy="89038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515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6026E09B-D91C-164F-B311-1D82BFCB59A1}"/>
              </a:ext>
            </a:extLst>
          </p:cNvPr>
          <p:cNvSpPr>
            <a:spLocks noGrp="1"/>
          </p:cNvSpPr>
          <p:nvPr>
            <p:ph type="title"/>
          </p:nvPr>
        </p:nvSpPr>
        <p:spPr>
          <a:xfrm>
            <a:off x="1117600" y="795803"/>
            <a:ext cx="18288000" cy="1143562"/>
          </a:xfrm>
        </p:spPr>
        <p:txBody>
          <a:bodyPr>
            <a:normAutofit/>
          </a:bodyPr>
          <a:lstStyle/>
          <a:p>
            <a:r>
              <a:rPr lang="en-US" dirty="0"/>
              <a:t>Long Covid Challenge (L3C)</a:t>
            </a:r>
          </a:p>
        </p:txBody>
      </p:sp>
      <p:sp>
        <p:nvSpPr>
          <p:cNvPr id="2" name="Text Placeholder 1">
            <a:extLst>
              <a:ext uri="{FF2B5EF4-FFF2-40B4-BE49-F238E27FC236}">
                <a16:creationId xmlns:a16="http://schemas.microsoft.com/office/drawing/2014/main" id="{946F0785-B6EA-91BB-EAFA-F17FB66AE6D9}"/>
              </a:ext>
            </a:extLst>
          </p:cNvPr>
          <p:cNvSpPr>
            <a:spLocks noGrp="1"/>
          </p:cNvSpPr>
          <p:nvPr>
            <p:ph type="body" sz="quarter" idx="10"/>
          </p:nvPr>
        </p:nvSpPr>
        <p:spPr>
          <a:xfrm>
            <a:off x="2682240" y="2514601"/>
            <a:ext cx="12517120" cy="9830360"/>
          </a:xfrm>
        </p:spPr>
        <p:txBody>
          <a:bodyPr/>
          <a:lstStyle/>
          <a:p>
            <a:r>
              <a:rPr lang="en-US" dirty="0"/>
              <a:t>The Long COVID Computational Challenge (L3C) aimed to develop AI/ML models to identify patients at high risk of developing Long COVID. Our task was to train machine learning algorithms to determine the probability of Long COVID in COVID-19 patients, focusing on outpatient and hospital settings (ICU or non-ICU). The challenge lasted five months, starting in August, to improve decision-making for Long COVID prevention and treatment.</a:t>
            </a:r>
          </a:p>
          <a:p>
            <a:r>
              <a:rPr lang="en-US" dirty="0"/>
              <a:t>Challenge Question: "Among patients who have tested positive for SARS-CoV-2 in outpatient or hospital settings (ICU or non-ICU), what is the probability of developing PASC/Long COVID?" </a:t>
            </a:r>
          </a:p>
        </p:txBody>
      </p:sp>
      <p:pic>
        <p:nvPicPr>
          <p:cNvPr id="4" name="Picture 3">
            <a:extLst>
              <a:ext uri="{FF2B5EF4-FFF2-40B4-BE49-F238E27FC236}">
                <a16:creationId xmlns:a16="http://schemas.microsoft.com/office/drawing/2014/main" id="{8F9A08D2-726F-1B95-AD83-5EBC99601EB6}"/>
              </a:ext>
            </a:extLst>
          </p:cNvPr>
          <p:cNvPicPr>
            <a:picLocks noChangeAspect="1"/>
          </p:cNvPicPr>
          <p:nvPr/>
        </p:nvPicPr>
        <p:blipFill>
          <a:blip r:embed="rId2"/>
          <a:stretch>
            <a:fillRect/>
          </a:stretch>
        </p:blipFill>
        <p:spPr>
          <a:xfrm>
            <a:off x="15199360" y="3665073"/>
            <a:ext cx="9184640" cy="5717763"/>
          </a:xfrm>
          <a:prstGeom prst="rect">
            <a:avLst/>
          </a:prstGeom>
        </p:spPr>
      </p:pic>
    </p:spTree>
    <p:extLst>
      <p:ext uri="{BB962C8B-B14F-4D97-AF65-F5344CB8AC3E}">
        <p14:creationId xmlns:p14="http://schemas.microsoft.com/office/powerpoint/2010/main" val="120690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8862E-F0DE-5BD7-9B7A-553C0D01590E}"/>
              </a:ext>
            </a:extLst>
          </p:cNvPr>
          <p:cNvSpPr>
            <a:spLocks noGrp="1"/>
          </p:cNvSpPr>
          <p:nvPr>
            <p:ph type="title"/>
          </p:nvPr>
        </p:nvSpPr>
        <p:spPr>
          <a:xfrm>
            <a:off x="1503680" y="799258"/>
            <a:ext cx="18288000" cy="1143562"/>
          </a:xfrm>
        </p:spPr>
        <p:txBody>
          <a:bodyPr/>
          <a:lstStyle/>
          <a:p>
            <a:r>
              <a:rPr lang="en-US" dirty="0"/>
              <a:t>Pre-Processing</a:t>
            </a:r>
          </a:p>
        </p:txBody>
      </p:sp>
      <p:sp>
        <p:nvSpPr>
          <p:cNvPr id="3" name="Text Placeholder 2">
            <a:extLst>
              <a:ext uri="{FF2B5EF4-FFF2-40B4-BE49-F238E27FC236}">
                <a16:creationId xmlns:a16="http://schemas.microsoft.com/office/drawing/2014/main" id="{CF6A2CFF-A464-CF5C-1216-2A263CF90180}"/>
              </a:ext>
            </a:extLst>
          </p:cNvPr>
          <p:cNvSpPr>
            <a:spLocks noGrp="1"/>
          </p:cNvSpPr>
          <p:nvPr>
            <p:ph type="body" sz="quarter" idx="10"/>
          </p:nvPr>
        </p:nvSpPr>
        <p:spPr>
          <a:xfrm>
            <a:off x="1169449" y="2231189"/>
            <a:ext cx="13459327" cy="9165180"/>
          </a:xfrm>
        </p:spPr>
        <p:txBody>
          <a:bodyPr/>
          <a:lstStyle/>
          <a:p>
            <a:pPr marL="457200" indent="-457200">
              <a:buFont typeface="Arial" panose="020B0604020202020204" pitchFamily="34" charset="0"/>
              <a:buChar char="•"/>
            </a:pPr>
            <a:r>
              <a:rPr lang="en-US" dirty="0"/>
              <a:t>Our base population includes patients with a COVID-19 diagnosis or positive post-acute sequelae of SARS-CoV-2 test. </a:t>
            </a:r>
          </a:p>
          <a:p>
            <a:pPr marL="457200" indent="-457200">
              <a:buFont typeface="Arial" panose="020B0604020202020204" pitchFamily="34" charset="0"/>
              <a:buChar char="•"/>
            </a:pPr>
            <a:r>
              <a:rPr lang="en-US" dirty="0"/>
              <a:t>The provided Long COVID Silver Standard data contains two columns: "</a:t>
            </a:r>
            <a:r>
              <a:rPr lang="en-US" dirty="0" err="1"/>
              <a:t>person_id</a:t>
            </a:r>
            <a:r>
              <a:rPr lang="en-US" dirty="0"/>
              <a:t>" and "</a:t>
            </a:r>
            <a:r>
              <a:rPr lang="en-US" dirty="0" err="1"/>
              <a:t>covid_index</a:t>
            </a:r>
            <a:r>
              <a:rPr lang="en-US" dirty="0"/>
              <a:t>.“</a:t>
            </a:r>
          </a:p>
          <a:p>
            <a:pPr marL="457200" indent="-457200">
              <a:buFont typeface="Arial" panose="020B0604020202020204" pitchFamily="34" charset="0"/>
              <a:buChar char="•"/>
            </a:pPr>
            <a:r>
              <a:rPr lang="en-US" dirty="0"/>
              <a:t>The label for training data is the "</a:t>
            </a:r>
            <a:r>
              <a:rPr lang="en-US" dirty="0" err="1"/>
              <a:t>pasc_after_four_weeks</a:t>
            </a:r>
            <a:r>
              <a:rPr lang="en-US" dirty="0"/>
              <a:t>" column, indicating Long COVID positivity after four weeks. </a:t>
            </a:r>
          </a:p>
          <a:p>
            <a:pPr marL="457200" indent="-457200">
              <a:buFont typeface="Arial" panose="020B0604020202020204" pitchFamily="34" charset="0"/>
              <a:buChar char="•"/>
            </a:pPr>
            <a:r>
              <a:rPr lang="en-US" dirty="0"/>
              <a:t>Out of 57,672 patients, 9,031 tested positive for Long COVID. We aggregated and utilized this information to generate data frames for analysis. </a:t>
            </a:r>
          </a:p>
          <a:p>
            <a:pPr marL="457200" indent="-457200">
              <a:buFont typeface="Arial" panose="020B0604020202020204" pitchFamily="34" charset="0"/>
              <a:buChar char="•"/>
            </a:pPr>
            <a:r>
              <a:rPr lang="en-US" dirty="0"/>
              <a:t>The training set consists of 11,446 patient records diagnosed with Long COVID before or after four weeks from the COVID index, excluding 2,415 records taken four weeks prior. All final data frames are considered in our study.</a:t>
            </a:r>
          </a:p>
        </p:txBody>
      </p:sp>
      <p:graphicFrame>
        <p:nvGraphicFramePr>
          <p:cNvPr id="4" name="Table 3">
            <a:extLst>
              <a:ext uri="{FF2B5EF4-FFF2-40B4-BE49-F238E27FC236}">
                <a16:creationId xmlns:a16="http://schemas.microsoft.com/office/drawing/2014/main" id="{344CF4E5-6444-3CCB-DC76-9D11EF269A7A}"/>
              </a:ext>
            </a:extLst>
          </p:cNvPr>
          <p:cNvGraphicFramePr>
            <a:graphicFrameLocks noGrp="1"/>
          </p:cNvGraphicFramePr>
          <p:nvPr>
            <p:extLst>
              <p:ext uri="{D42A27DB-BD31-4B8C-83A1-F6EECF244321}">
                <p14:modId xmlns:p14="http://schemas.microsoft.com/office/powerpoint/2010/main" val="1337758050"/>
              </p:ext>
            </p:extLst>
          </p:nvPr>
        </p:nvGraphicFramePr>
        <p:xfrm>
          <a:off x="14628776" y="1942820"/>
          <a:ext cx="9755224" cy="9165181"/>
        </p:xfrm>
        <a:graphic>
          <a:graphicData uri="http://schemas.openxmlformats.org/drawingml/2006/table">
            <a:tbl>
              <a:tblPr>
                <a:tableStyleId>{F5AB1C69-6EDB-4FF4-983F-18BD219EF322}</a:tableStyleId>
              </a:tblPr>
              <a:tblGrid>
                <a:gridCol w="4080617">
                  <a:extLst>
                    <a:ext uri="{9D8B030D-6E8A-4147-A177-3AD203B41FA5}">
                      <a16:colId xmlns:a16="http://schemas.microsoft.com/office/drawing/2014/main" val="2889640750"/>
                    </a:ext>
                  </a:extLst>
                </a:gridCol>
                <a:gridCol w="3028582">
                  <a:extLst>
                    <a:ext uri="{9D8B030D-6E8A-4147-A177-3AD203B41FA5}">
                      <a16:colId xmlns:a16="http://schemas.microsoft.com/office/drawing/2014/main" val="195804209"/>
                    </a:ext>
                  </a:extLst>
                </a:gridCol>
                <a:gridCol w="2646025">
                  <a:extLst>
                    <a:ext uri="{9D8B030D-6E8A-4147-A177-3AD203B41FA5}">
                      <a16:colId xmlns:a16="http://schemas.microsoft.com/office/drawing/2014/main" val="4277787166"/>
                    </a:ext>
                  </a:extLst>
                </a:gridCol>
              </a:tblGrid>
              <a:tr h="347628">
                <a:tc rowSpan="2">
                  <a:txBody>
                    <a:bodyPr/>
                    <a:lstStyle/>
                    <a:p>
                      <a:pPr marL="0" algn="ctr" defTabSz="2194560" rtl="0" eaLnBrk="1" fontAlgn="ctr" latinLnBrk="0" hangingPunct="1"/>
                      <a:r>
                        <a:rPr lang="en-US" sz="2000" b="1" u="none" strike="noStrike" kern="1200" dirty="0">
                          <a:solidFill>
                            <a:schemeClr val="dk1"/>
                          </a:solidFill>
                          <a:effectLst/>
                        </a:rPr>
                        <a:t>Data Set</a:t>
                      </a:r>
                      <a:endParaRPr lang="en-US" sz="2000" b="1" u="none" strike="noStrike" kern="1200" dirty="0">
                        <a:solidFill>
                          <a:schemeClr val="dk1"/>
                        </a:solidFill>
                        <a:effectLst/>
                        <a:latin typeface="+mn-lt"/>
                        <a:ea typeface="+mn-ea"/>
                        <a:cs typeface="+mn-cs"/>
                      </a:endParaRPr>
                    </a:p>
                  </a:txBody>
                  <a:tcPr marL="3810" marR="3810" marT="3810" marB="0" anchor="ctr"/>
                </a:tc>
                <a:tc gridSpan="2">
                  <a:txBody>
                    <a:bodyPr/>
                    <a:lstStyle/>
                    <a:p>
                      <a:pPr marL="0" algn="ctr" defTabSz="2194560" rtl="0" eaLnBrk="1" fontAlgn="ctr" latinLnBrk="0" hangingPunct="1"/>
                      <a:r>
                        <a:rPr lang="en-US" sz="2000" b="1" u="none" strike="noStrike" kern="1200">
                          <a:solidFill>
                            <a:schemeClr val="dk1"/>
                          </a:solidFill>
                          <a:effectLst/>
                        </a:rPr>
                        <a:t>Rows X Columns (% missing values)</a:t>
                      </a:r>
                      <a:endParaRPr lang="en-US" sz="2000" b="1" u="none" strike="noStrike" kern="1200">
                        <a:solidFill>
                          <a:schemeClr val="dk1"/>
                        </a:solidFill>
                        <a:effectLst/>
                        <a:latin typeface="+mn-lt"/>
                        <a:ea typeface="+mn-ea"/>
                        <a:cs typeface="+mn-cs"/>
                      </a:endParaRPr>
                    </a:p>
                  </a:txBody>
                  <a:tcPr marL="3810" marR="3810" marT="3810" marB="0" anchor="ctr"/>
                </a:tc>
                <a:tc hMerge="1">
                  <a:txBody>
                    <a:bodyPr/>
                    <a:lstStyle/>
                    <a:p>
                      <a:endParaRPr lang="en-US"/>
                    </a:p>
                  </a:txBody>
                  <a:tcPr/>
                </a:tc>
                <a:extLst>
                  <a:ext uri="{0D108BD9-81ED-4DB2-BD59-A6C34878D82A}">
                    <a16:rowId xmlns:a16="http://schemas.microsoft.com/office/drawing/2014/main" val="2427401741"/>
                  </a:ext>
                </a:extLst>
              </a:tr>
              <a:tr h="347628">
                <a:tc vMerge="1">
                  <a:txBody>
                    <a:bodyPr/>
                    <a:lstStyle/>
                    <a:p>
                      <a:pPr algn="l" fontAlgn="ctr"/>
                      <a:endParaRPr lang="en-US" sz="2000" b="0" i="0" u="none" strike="noStrike">
                        <a:solidFill>
                          <a:srgbClr val="000000"/>
                        </a:solidFill>
                        <a:effectLst/>
                        <a:latin typeface="Calibri" panose="020F0502020204030204" pitchFamily="34" charset="0"/>
                      </a:endParaRPr>
                    </a:p>
                  </a:txBody>
                  <a:tcPr marL="3810" marR="3810" marT="3810" marB="0" anchor="ctr"/>
                </a:tc>
                <a:tc>
                  <a:txBody>
                    <a:bodyPr/>
                    <a:lstStyle/>
                    <a:p>
                      <a:pPr marL="0" algn="ctr" defTabSz="2194560" rtl="0" eaLnBrk="1" fontAlgn="ctr" latinLnBrk="0" hangingPunct="1"/>
                      <a:r>
                        <a:rPr lang="en-US" sz="2000" b="1" u="none" strike="noStrike" kern="1200" dirty="0">
                          <a:solidFill>
                            <a:schemeClr val="dk1"/>
                          </a:solidFill>
                          <a:effectLst/>
                        </a:rPr>
                        <a:t>Train</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1" u="none" strike="noStrike" kern="1200" dirty="0">
                          <a:solidFill>
                            <a:schemeClr val="dk1"/>
                          </a:solidFill>
                          <a:effectLst/>
                        </a:rPr>
                        <a:t>Test</a:t>
                      </a:r>
                      <a:endParaRPr lang="en-US" sz="2000" b="1"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19479510"/>
                  </a:ext>
                </a:extLst>
              </a:tr>
              <a:tr h="347628">
                <a:tc>
                  <a:txBody>
                    <a:bodyPr/>
                    <a:lstStyle/>
                    <a:p>
                      <a:pPr marL="0" algn="l" defTabSz="2194560" rtl="0" eaLnBrk="1" fontAlgn="ctr" latinLnBrk="0" hangingPunct="1"/>
                      <a:r>
                        <a:rPr lang="en-US" sz="2000" b="0" u="none" strike="noStrike" kern="1200" dirty="0" err="1">
                          <a:solidFill>
                            <a:schemeClr val="dk1"/>
                          </a:solidFill>
                          <a:effectLst/>
                        </a:rPr>
                        <a:t>care_site</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dirty="0">
                          <a:solidFill>
                            <a:schemeClr val="dk1"/>
                          </a:solidFill>
                          <a:effectLst/>
                        </a:rPr>
                        <a:t>8,367 x 8 (66%)</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26 x 8 (1%)</a:t>
                      </a:r>
                      <a:endParaRPr lang="en-US" sz="2000" b="0"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1185905673"/>
                  </a:ext>
                </a:extLst>
              </a:tr>
              <a:tr h="347628">
                <a:tc>
                  <a:txBody>
                    <a:bodyPr/>
                    <a:lstStyle/>
                    <a:p>
                      <a:pPr marL="0" algn="l" defTabSz="2194560" rtl="0" eaLnBrk="1" fontAlgn="ctr" latinLnBrk="0" hangingPunct="1"/>
                      <a:r>
                        <a:rPr lang="en-US" sz="2000" b="0" u="none" strike="noStrike" kern="1200">
                          <a:solidFill>
                            <a:schemeClr val="dk1"/>
                          </a:solidFill>
                          <a:effectLst/>
                        </a:rPr>
                        <a:t>condition_era</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dirty="0">
                          <a:solidFill>
                            <a:schemeClr val="dk1"/>
                          </a:solidFill>
                          <a:effectLst/>
                        </a:rPr>
                        <a:t>2,484,521 x 8 (0%)</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13,639 x 8 0%</a:t>
                      </a:r>
                      <a:endParaRPr lang="en-US" sz="2000" b="0"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625611"/>
                  </a:ext>
                </a:extLst>
              </a:tr>
              <a:tr h="347628">
                <a:tc>
                  <a:txBody>
                    <a:bodyPr/>
                    <a:lstStyle/>
                    <a:p>
                      <a:pPr marL="0" algn="l" defTabSz="2194560" rtl="0" eaLnBrk="1" fontAlgn="ctr" latinLnBrk="0" hangingPunct="1"/>
                      <a:r>
                        <a:rPr lang="en-US" sz="2000" b="1" u="none" strike="noStrike" kern="1200">
                          <a:solidFill>
                            <a:schemeClr val="dk1"/>
                          </a:solidFill>
                          <a:effectLst/>
                        </a:rPr>
                        <a:t>condition_occurrence</a:t>
                      </a:r>
                      <a:endParaRPr lang="en-US" sz="2000" b="1"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1" u="none" strike="noStrike" kern="1200" dirty="0">
                          <a:solidFill>
                            <a:schemeClr val="dk1"/>
                          </a:solidFill>
                          <a:effectLst/>
                        </a:rPr>
                        <a:t>6,316,765 x 21 (37%)</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1" u="none" strike="noStrike" kern="1200">
                          <a:solidFill>
                            <a:schemeClr val="dk1"/>
                          </a:solidFill>
                          <a:effectLst/>
                        </a:rPr>
                        <a:t>36,451 x 21 (35%)</a:t>
                      </a:r>
                      <a:endParaRPr lang="en-US" sz="2000" b="1"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2443737955"/>
                  </a:ext>
                </a:extLst>
              </a:tr>
              <a:tr h="347628">
                <a:tc>
                  <a:txBody>
                    <a:bodyPr/>
                    <a:lstStyle/>
                    <a:p>
                      <a:pPr marL="0" algn="l" defTabSz="2194560" rtl="0" eaLnBrk="1" fontAlgn="ctr" latinLnBrk="0" hangingPunct="1"/>
                      <a:r>
                        <a:rPr lang="en-US" sz="2000" b="1" u="none" strike="noStrike" kern="1200">
                          <a:solidFill>
                            <a:schemeClr val="dk1"/>
                          </a:solidFill>
                          <a:effectLst/>
                        </a:rPr>
                        <a:t>condition_to_macro</a:t>
                      </a:r>
                      <a:endParaRPr lang="en-US" sz="2000" b="1"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1" u="none" strike="noStrike" kern="1200">
                          <a:solidFill>
                            <a:schemeClr val="dk1"/>
                          </a:solidFill>
                          <a:effectLst/>
                        </a:rPr>
                        <a:t>1,286,673 x 8 (6%)</a:t>
                      </a:r>
                      <a:endParaRPr lang="en-US" sz="2000" b="1"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1" u="none" strike="noStrike" kern="1200">
                          <a:solidFill>
                            <a:schemeClr val="dk1"/>
                          </a:solidFill>
                          <a:effectLst/>
                        </a:rPr>
                        <a:t>8,388 x 8 (5%)</a:t>
                      </a:r>
                      <a:endParaRPr lang="en-US" sz="2000" b="1"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1682225032"/>
                  </a:ext>
                </a:extLst>
              </a:tr>
              <a:tr h="347628">
                <a:tc>
                  <a:txBody>
                    <a:bodyPr/>
                    <a:lstStyle/>
                    <a:p>
                      <a:pPr marL="0" algn="l" defTabSz="2194560" rtl="0" eaLnBrk="1" fontAlgn="ctr" latinLnBrk="0" hangingPunct="1"/>
                      <a:r>
                        <a:rPr lang="en-US" sz="2000" b="0" u="none" strike="noStrike" kern="1200" dirty="0">
                          <a:solidFill>
                            <a:schemeClr val="dk1"/>
                          </a:solidFill>
                          <a:effectLst/>
                        </a:rPr>
                        <a:t>device exposure</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422,167 x 19 (44%)</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2,836 x 19 (45%)</a:t>
                      </a:r>
                      <a:endParaRPr lang="en-US" sz="2000" b="0"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616021146"/>
                  </a:ext>
                </a:extLst>
              </a:tr>
              <a:tr h="419134">
                <a:tc>
                  <a:txBody>
                    <a:bodyPr/>
                    <a:lstStyle/>
                    <a:p>
                      <a:pPr marL="0" algn="l" defTabSz="2194560" rtl="0" eaLnBrk="1" fontAlgn="ctr" latinLnBrk="0" hangingPunct="1"/>
                      <a:r>
                        <a:rPr lang="en-US" sz="2000" b="1" u="none" strike="noStrike" kern="1200">
                          <a:solidFill>
                            <a:schemeClr val="dk1"/>
                          </a:solidFill>
                          <a:effectLst/>
                        </a:rPr>
                        <a:t>drug_era</a:t>
                      </a:r>
                      <a:endParaRPr lang="en-US" sz="2000" b="1"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1" u="none" strike="noStrike" kern="1200" dirty="0">
                          <a:solidFill>
                            <a:schemeClr val="dk1"/>
                          </a:solidFill>
                          <a:effectLst/>
                        </a:rPr>
                        <a:t>2,090,455 x 9 (0%)</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1" u="none" strike="noStrike" kern="1200">
                          <a:solidFill>
                            <a:schemeClr val="dk1"/>
                          </a:solidFill>
                          <a:effectLst/>
                        </a:rPr>
                        <a:t>12,698 x 9 (0%)</a:t>
                      </a:r>
                      <a:endParaRPr lang="en-US" sz="2000" b="1"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1476596535"/>
                  </a:ext>
                </a:extLst>
              </a:tr>
              <a:tr h="691350">
                <a:tc>
                  <a:txBody>
                    <a:bodyPr/>
                    <a:lstStyle/>
                    <a:p>
                      <a:pPr marL="0" algn="l" defTabSz="2194560" rtl="0" eaLnBrk="1" fontAlgn="ctr" latinLnBrk="0" hangingPunct="1"/>
                      <a:r>
                        <a:rPr lang="en-US" sz="2000" b="1" u="none" strike="noStrike" kern="1200">
                          <a:solidFill>
                            <a:schemeClr val="dk1"/>
                          </a:solidFill>
                          <a:effectLst/>
                        </a:rPr>
                        <a:t>drug_exposure</a:t>
                      </a:r>
                      <a:endParaRPr lang="en-US" sz="2000" b="1"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1" u="none" strike="noStrike" kern="1200" dirty="0">
                          <a:solidFill>
                            <a:schemeClr val="dk1"/>
                          </a:solidFill>
                          <a:effectLst/>
                        </a:rPr>
                        <a:t>13,611,559 x 28 (42%)</a:t>
                      </a:r>
                      <a:endParaRPr lang="en-US" sz="2000" b="1" u="none" strike="noStrike" kern="1200" dirty="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1" u="none" strike="noStrike" kern="1200" dirty="0">
                          <a:solidFill>
                            <a:schemeClr val="dk1"/>
                          </a:solidFill>
                          <a:effectLst/>
                        </a:rPr>
                        <a:t>66,050 x 28 (39%)</a:t>
                      </a:r>
                      <a:endParaRPr lang="en-US" sz="2000" b="1"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1943360011"/>
                  </a:ext>
                </a:extLst>
              </a:tr>
              <a:tr h="347628">
                <a:tc>
                  <a:txBody>
                    <a:bodyPr/>
                    <a:lstStyle/>
                    <a:p>
                      <a:pPr marL="0" algn="l" defTabSz="2194560" rtl="0" eaLnBrk="1" fontAlgn="ctr" latinLnBrk="0" hangingPunct="1"/>
                      <a:r>
                        <a:rPr lang="en-US" sz="2000" b="0" u="none" strike="noStrike" kern="1200">
                          <a:solidFill>
                            <a:schemeClr val="dk1"/>
                          </a:solidFill>
                          <a:effectLst/>
                        </a:rPr>
                        <a:t>location</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25,142 x 9 (57%)</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281 x 9 (60%)</a:t>
                      </a:r>
                      <a:endParaRPr lang="en-US" sz="2000" b="0"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1513946469"/>
                  </a:ext>
                </a:extLst>
              </a:tr>
              <a:tr h="347628">
                <a:tc>
                  <a:txBody>
                    <a:bodyPr/>
                    <a:lstStyle/>
                    <a:p>
                      <a:pPr marL="0" algn="l" defTabSz="2194560" rtl="0" eaLnBrk="1" fontAlgn="ctr" latinLnBrk="0" hangingPunct="1"/>
                      <a:r>
                        <a:rPr lang="en-US" sz="2000" b="1" u="none" strike="noStrike" kern="1200">
                          <a:solidFill>
                            <a:schemeClr val="dk1"/>
                          </a:solidFill>
                          <a:effectLst/>
                        </a:rPr>
                        <a:t>long COVID</a:t>
                      </a:r>
                      <a:endParaRPr lang="en-US" sz="2000" b="1"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1" u="none" strike="noStrike" kern="1200">
                          <a:solidFill>
                            <a:schemeClr val="dk1"/>
                          </a:solidFill>
                          <a:effectLst/>
                        </a:rPr>
                        <a:t>57,675 x 2 (13%)</a:t>
                      </a:r>
                      <a:endParaRPr lang="en-US" sz="2000" b="1"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1" u="none" strike="noStrike" kern="1200" dirty="0">
                          <a:solidFill>
                            <a:schemeClr val="dk1"/>
                          </a:solidFill>
                          <a:effectLst/>
                        </a:rPr>
                        <a:t>300 x 2 (0%)</a:t>
                      </a:r>
                      <a:endParaRPr lang="en-US" sz="2000" b="1"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1797838147"/>
                  </a:ext>
                </a:extLst>
              </a:tr>
              <a:tr h="347628">
                <a:tc>
                  <a:txBody>
                    <a:bodyPr/>
                    <a:lstStyle/>
                    <a:p>
                      <a:pPr marL="0" algn="l" defTabSz="2194560" rtl="0" eaLnBrk="1" fontAlgn="ctr" latinLnBrk="0" hangingPunct="1"/>
                      <a:r>
                        <a:rPr lang="en-US" sz="2000" b="0" u="none" strike="noStrike" kern="1200">
                          <a:solidFill>
                            <a:schemeClr val="dk1"/>
                          </a:solidFill>
                          <a:effectLst/>
                        </a:rPr>
                        <a:t>manifest_safe</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69 x 6 (23%)</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300 x 13 (23%)</a:t>
                      </a:r>
                      <a:endParaRPr lang="en-US" sz="2000" b="0"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2716743913"/>
                  </a:ext>
                </a:extLst>
              </a:tr>
              <a:tr h="406881">
                <a:tc>
                  <a:txBody>
                    <a:bodyPr/>
                    <a:lstStyle/>
                    <a:p>
                      <a:pPr marL="0" algn="l" defTabSz="2194560" rtl="0" eaLnBrk="1" fontAlgn="ctr" latinLnBrk="0" hangingPunct="1"/>
                      <a:r>
                        <a:rPr lang="en-US" sz="2000" b="0" u="none" strike="noStrike" kern="1200">
                          <a:solidFill>
                            <a:schemeClr val="dk1"/>
                          </a:solidFill>
                          <a:effectLst/>
                        </a:rPr>
                        <a:t>measure</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32,569,723 x 29 (33%)</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198,151 x 30 (33%)</a:t>
                      </a:r>
                      <a:endParaRPr lang="en-US" sz="2000" b="0"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1638885814"/>
                  </a:ext>
                </a:extLst>
              </a:tr>
              <a:tr h="347628">
                <a:tc>
                  <a:txBody>
                    <a:bodyPr/>
                    <a:lstStyle/>
                    <a:p>
                      <a:pPr marL="0" algn="l" defTabSz="2194560" rtl="0" eaLnBrk="1" fontAlgn="ctr" latinLnBrk="0" hangingPunct="1"/>
                      <a:r>
                        <a:rPr lang="en-US" sz="2000" b="0" u="none" strike="noStrike" kern="1200">
                          <a:solidFill>
                            <a:schemeClr val="dk1"/>
                          </a:solidFill>
                          <a:effectLst/>
                        </a:rPr>
                        <a:t>measure_to_macro</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17,839,906 x 8 (0%)</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112,243 x 8 (2%)</a:t>
                      </a:r>
                      <a:endParaRPr lang="en-US" sz="2000" b="0"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4093343159"/>
                  </a:ext>
                </a:extLst>
              </a:tr>
              <a:tr h="347628">
                <a:tc>
                  <a:txBody>
                    <a:bodyPr/>
                    <a:lstStyle/>
                    <a:p>
                      <a:pPr marL="0" algn="l" defTabSz="2194560" rtl="0" eaLnBrk="1" fontAlgn="ctr" latinLnBrk="0" hangingPunct="1"/>
                      <a:r>
                        <a:rPr lang="en-US" sz="2000" b="0" u="none" strike="noStrike" kern="1200">
                          <a:solidFill>
                            <a:schemeClr val="dk1"/>
                          </a:solidFill>
                          <a:effectLst/>
                        </a:rPr>
                        <a:t>micro_to_macro</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3,524,398 x 28 (54%)</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dirty="0">
                          <a:solidFill>
                            <a:schemeClr val="dk1"/>
                          </a:solidFill>
                          <a:effectLst/>
                        </a:rPr>
                        <a:t>19,430 x 26 (54%)</a:t>
                      </a:r>
                      <a:endParaRPr lang="en-US" sz="2000" b="0"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4078990121"/>
                  </a:ext>
                </a:extLst>
              </a:tr>
              <a:tr h="347628">
                <a:tc>
                  <a:txBody>
                    <a:bodyPr/>
                    <a:lstStyle/>
                    <a:p>
                      <a:pPr marL="0" algn="l" defTabSz="2194560" rtl="0" eaLnBrk="1" fontAlgn="ctr" latinLnBrk="0" hangingPunct="1"/>
                      <a:r>
                        <a:rPr lang="en-US" sz="2000" b="0" u="none" strike="noStrike" kern="1200">
                          <a:solidFill>
                            <a:schemeClr val="dk1"/>
                          </a:solidFill>
                          <a:effectLst/>
                        </a:rPr>
                        <a:t>note</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321,151 x 19 (59%)</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2,710 x 19 (66%)</a:t>
                      </a:r>
                      <a:endParaRPr lang="en-US" sz="2000" b="0"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549587372"/>
                  </a:ext>
                </a:extLst>
              </a:tr>
              <a:tr h="347628">
                <a:tc>
                  <a:txBody>
                    <a:bodyPr/>
                    <a:lstStyle/>
                    <a:p>
                      <a:pPr marL="0" algn="l" defTabSz="2194560" rtl="0" eaLnBrk="1" fontAlgn="ctr" latinLnBrk="0" hangingPunct="1"/>
                      <a:r>
                        <a:rPr lang="en-US" sz="2000" b="0" u="none" strike="noStrike" kern="1200">
                          <a:solidFill>
                            <a:schemeClr val="dk1"/>
                          </a:solidFill>
                          <a:effectLst/>
                        </a:rPr>
                        <a:t>note_nlp</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7,580,262 x 21 (38%)</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60,486 x 21 (45%)</a:t>
                      </a:r>
                      <a:endParaRPr lang="en-US" sz="2000" b="0"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150440471"/>
                  </a:ext>
                </a:extLst>
              </a:tr>
              <a:tr h="347628">
                <a:tc>
                  <a:txBody>
                    <a:bodyPr/>
                    <a:lstStyle/>
                    <a:p>
                      <a:pPr marL="0" algn="l" defTabSz="2194560" rtl="0" eaLnBrk="1" fontAlgn="ctr" latinLnBrk="0" hangingPunct="1"/>
                      <a:r>
                        <a:rPr lang="en-US" sz="2000" b="1" u="none" strike="noStrike" kern="1200">
                          <a:solidFill>
                            <a:schemeClr val="dk1"/>
                          </a:solidFill>
                          <a:effectLst/>
                        </a:rPr>
                        <a:t>observation</a:t>
                      </a:r>
                      <a:endParaRPr lang="en-US" sz="2000" b="1"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1" u="none" strike="noStrike" kern="1200">
                          <a:solidFill>
                            <a:schemeClr val="dk1"/>
                          </a:solidFill>
                          <a:effectLst/>
                        </a:rPr>
                        <a:t>6,869,266 x 25 (49%)</a:t>
                      </a:r>
                      <a:endParaRPr lang="en-US" sz="2000" b="1"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1" u="none" strike="noStrike" kern="1200">
                          <a:solidFill>
                            <a:schemeClr val="dk1"/>
                          </a:solidFill>
                          <a:effectLst/>
                        </a:rPr>
                        <a:t>43,355 x 25 (43%)</a:t>
                      </a:r>
                      <a:endParaRPr lang="en-US" sz="2000" b="1"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1318474678"/>
                  </a:ext>
                </a:extLst>
              </a:tr>
              <a:tr h="347628">
                <a:tc>
                  <a:txBody>
                    <a:bodyPr/>
                    <a:lstStyle/>
                    <a:p>
                      <a:pPr marL="0" algn="l" defTabSz="2194560" rtl="0" eaLnBrk="1" fontAlgn="ctr" latinLnBrk="0" hangingPunct="1"/>
                      <a:r>
                        <a:rPr lang="en-US" sz="2000" b="1" u="none" strike="noStrike" kern="1200">
                          <a:solidFill>
                            <a:schemeClr val="dk1"/>
                          </a:solidFill>
                          <a:effectLst/>
                        </a:rPr>
                        <a:t>observation_period</a:t>
                      </a:r>
                      <a:endParaRPr lang="en-US" sz="2000" b="1"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1" u="none" strike="noStrike" kern="1200">
                          <a:solidFill>
                            <a:schemeClr val="dk1"/>
                          </a:solidFill>
                          <a:effectLst/>
                        </a:rPr>
                        <a:t>45,404 x 7 (0%)</a:t>
                      </a:r>
                      <a:endParaRPr lang="en-US" sz="2000" b="1"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1" u="none" strike="noStrike" kern="1200" dirty="0">
                          <a:solidFill>
                            <a:schemeClr val="dk1"/>
                          </a:solidFill>
                          <a:effectLst/>
                        </a:rPr>
                        <a:t>234 x 7 (0%)</a:t>
                      </a:r>
                      <a:endParaRPr lang="en-US" sz="2000" b="1"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659731066"/>
                  </a:ext>
                </a:extLst>
              </a:tr>
              <a:tr h="347628">
                <a:tc>
                  <a:txBody>
                    <a:bodyPr/>
                    <a:lstStyle/>
                    <a:p>
                      <a:pPr marL="0" algn="l" defTabSz="2194560" rtl="0" eaLnBrk="1" fontAlgn="ctr" latinLnBrk="0" hangingPunct="1"/>
                      <a:r>
                        <a:rPr lang="en-US" sz="2000" b="0" u="none" strike="noStrike" kern="1200">
                          <a:solidFill>
                            <a:schemeClr val="dk1"/>
                          </a:solidFill>
                          <a:effectLst/>
                        </a:rPr>
                        <a:t>payer_plan_period</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1,370,746 x 26 (69%)</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6,029 x 26 (69%)</a:t>
                      </a:r>
                      <a:endParaRPr lang="en-US" sz="2000" b="0"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3910114603"/>
                  </a:ext>
                </a:extLst>
              </a:tr>
              <a:tr h="347628">
                <a:tc>
                  <a:txBody>
                    <a:bodyPr/>
                    <a:lstStyle/>
                    <a:p>
                      <a:pPr marL="0" algn="l" defTabSz="2194560" rtl="0" eaLnBrk="1" fontAlgn="ctr" latinLnBrk="0" hangingPunct="1"/>
                      <a:r>
                        <a:rPr lang="en-US" sz="2000" b="1" u="none" strike="noStrike" kern="1200">
                          <a:solidFill>
                            <a:schemeClr val="dk1"/>
                          </a:solidFill>
                          <a:effectLst/>
                        </a:rPr>
                        <a:t>person</a:t>
                      </a:r>
                      <a:endParaRPr lang="en-US" sz="2000" b="1"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1" u="none" strike="noStrike" kern="1200">
                          <a:solidFill>
                            <a:schemeClr val="dk1"/>
                          </a:solidFill>
                          <a:effectLst/>
                        </a:rPr>
                        <a:t>57,672 x 26 (29%)</a:t>
                      </a:r>
                      <a:endParaRPr lang="en-US" sz="2000" b="1"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1" u="none" strike="noStrike" kern="1200">
                          <a:solidFill>
                            <a:schemeClr val="dk1"/>
                          </a:solidFill>
                          <a:effectLst/>
                        </a:rPr>
                        <a:t>300 x 26 (28%)</a:t>
                      </a:r>
                      <a:endParaRPr lang="en-US" sz="2000" b="1" u="none" strike="noStrike" kern="120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895334788"/>
                  </a:ext>
                </a:extLst>
              </a:tr>
              <a:tr h="347628">
                <a:tc>
                  <a:txBody>
                    <a:bodyPr/>
                    <a:lstStyle/>
                    <a:p>
                      <a:pPr marL="0" algn="l" defTabSz="2194560" rtl="0" eaLnBrk="1" fontAlgn="ctr" latinLnBrk="0" hangingPunct="1"/>
                      <a:r>
                        <a:rPr lang="en-US" sz="2000" b="1" u="none" strike="noStrike" kern="1200">
                          <a:solidFill>
                            <a:schemeClr val="dk1"/>
                          </a:solidFill>
                          <a:effectLst/>
                        </a:rPr>
                        <a:t>procedure_occurrence</a:t>
                      </a:r>
                      <a:endParaRPr lang="en-US" sz="2000" b="1"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1" u="none" strike="noStrike" kern="1200">
                          <a:solidFill>
                            <a:schemeClr val="dk1"/>
                          </a:solidFill>
                          <a:effectLst/>
                        </a:rPr>
                        <a:t>278,981 x 19 (22%)</a:t>
                      </a:r>
                      <a:endParaRPr lang="en-US" sz="2000" b="1"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1" u="none" strike="noStrike" kern="1200" dirty="0">
                          <a:solidFill>
                            <a:schemeClr val="dk1"/>
                          </a:solidFill>
                          <a:effectLst/>
                        </a:rPr>
                        <a:t>14,645 x 19 (23%)</a:t>
                      </a:r>
                      <a:endParaRPr lang="en-US" sz="2000" b="1"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2938938436"/>
                  </a:ext>
                </a:extLst>
              </a:tr>
              <a:tr h="347628">
                <a:tc>
                  <a:txBody>
                    <a:bodyPr/>
                    <a:lstStyle/>
                    <a:p>
                      <a:pPr marL="0" algn="l" defTabSz="2194560" rtl="0" eaLnBrk="1" fontAlgn="ctr" latinLnBrk="0" hangingPunct="1"/>
                      <a:r>
                        <a:rPr lang="en-US" sz="2000" b="0" u="none" strike="noStrike" kern="1200">
                          <a:solidFill>
                            <a:schemeClr val="dk1"/>
                          </a:solidFill>
                          <a:effectLst/>
                        </a:rPr>
                        <a:t>procedures_to_macro</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991,579 x 8 (5%)</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dirty="0">
                          <a:solidFill>
                            <a:schemeClr val="dk1"/>
                          </a:solidFill>
                          <a:effectLst/>
                        </a:rPr>
                        <a:t>5,247 x 8 (5%)</a:t>
                      </a:r>
                      <a:endParaRPr lang="en-US" sz="2000" b="0"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2090361557"/>
                  </a:ext>
                </a:extLst>
              </a:tr>
              <a:tr h="347628">
                <a:tc>
                  <a:txBody>
                    <a:bodyPr/>
                    <a:lstStyle/>
                    <a:p>
                      <a:pPr marL="0" algn="l" defTabSz="2194560" rtl="0" eaLnBrk="1" fontAlgn="ctr" latinLnBrk="0" hangingPunct="1"/>
                      <a:r>
                        <a:rPr lang="en-US" sz="2000" b="0" u="none" strike="noStrike" kern="1200">
                          <a:solidFill>
                            <a:schemeClr val="dk1"/>
                          </a:solidFill>
                          <a:effectLst/>
                        </a:rPr>
                        <a:t>provider</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31,664 x 18 (51%)</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dirty="0">
                          <a:solidFill>
                            <a:schemeClr val="dk1"/>
                          </a:solidFill>
                          <a:effectLst/>
                        </a:rPr>
                        <a:t>477 x 18 (56%)</a:t>
                      </a:r>
                      <a:endParaRPr lang="en-US" sz="2000" b="0"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2912310359"/>
                  </a:ext>
                </a:extLst>
              </a:tr>
              <a:tr h="347628">
                <a:tc>
                  <a:txBody>
                    <a:bodyPr/>
                    <a:lstStyle/>
                    <a:p>
                      <a:pPr marL="0" algn="l" defTabSz="2194560" rtl="0" eaLnBrk="1" fontAlgn="ctr" latinLnBrk="0" hangingPunct="1"/>
                      <a:r>
                        <a:rPr lang="en-US" sz="2000" b="0" u="none" strike="noStrike" kern="1200" dirty="0" err="1">
                          <a:solidFill>
                            <a:schemeClr val="dk1"/>
                          </a:solidFill>
                          <a:effectLst/>
                        </a:rPr>
                        <a:t>visit_occurrence</a:t>
                      </a:r>
                      <a:endParaRPr lang="en-US" sz="2000" b="0" u="none" strike="noStrike" kern="1200" dirty="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a:solidFill>
                            <a:schemeClr val="dk1"/>
                          </a:solidFill>
                          <a:effectLst/>
                        </a:rPr>
                        <a:t>350,934 x 23 (49%)</a:t>
                      </a:r>
                      <a:endParaRPr lang="en-US" sz="2000" b="0" u="none" strike="noStrike" kern="1200">
                        <a:solidFill>
                          <a:schemeClr val="dk1"/>
                        </a:solidFill>
                        <a:effectLst/>
                        <a:latin typeface="+mn-lt"/>
                        <a:ea typeface="+mn-ea"/>
                        <a:cs typeface="+mn-cs"/>
                      </a:endParaRPr>
                    </a:p>
                  </a:txBody>
                  <a:tcPr marL="3810" marR="3810" marT="3810" marB="0" anchor="ctr"/>
                </a:tc>
                <a:tc>
                  <a:txBody>
                    <a:bodyPr/>
                    <a:lstStyle/>
                    <a:p>
                      <a:pPr marL="0" algn="ctr" defTabSz="2194560" rtl="0" eaLnBrk="1" fontAlgn="ctr" latinLnBrk="0" hangingPunct="1"/>
                      <a:r>
                        <a:rPr lang="en-US" sz="2000" b="0" u="none" strike="noStrike" kern="1200" dirty="0">
                          <a:solidFill>
                            <a:schemeClr val="dk1"/>
                          </a:solidFill>
                          <a:effectLst/>
                        </a:rPr>
                        <a:t>19,411 x 23 (49%)</a:t>
                      </a:r>
                      <a:endParaRPr lang="en-US" sz="2000" b="0" u="none" strike="noStrike" kern="1200" dirty="0">
                        <a:solidFill>
                          <a:schemeClr val="dk1"/>
                        </a:solidFill>
                        <a:effectLst/>
                        <a:latin typeface="+mn-lt"/>
                        <a:ea typeface="+mn-ea"/>
                        <a:cs typeface="+mn-cs"/>
                      </a:endParaRPr>
                    </a:p>
                  </a:txBody>
                  <a:tcPr marL="3810" marR="3810" marT="3810" marB="0" anchor="ctr"/>
                </a:tc>
                <a:extLst>
                  <a:ext uri="{0D108BD9-81ED-4DB2-BD59-A6C34878D82A}">
                    <a16:rowId xmlns:a16="http://schemas.microsoft.com/office/drawing/2014/main" val="4202227999"/>
                  </a:ext>
                </a:extLst>
              </a:tr>
            </a:tbl>
          </a:graphicData>
        </a:graphic>
      </p:graphicFrame>
    </p:spTree>
    <p:extLst>
      <p:ext uri="{BB962C8B-B14F-4D97-AF65-F5344CB8AC3E}">
        <p14:creationId xmlns:p14="http://schemas.microsoft.com/office/powerpoint/2010/main" val="4273770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B46D1-07A8-584E-8FCB-C5592FCCF88B}"/>
              </a:ext>
            </a:extLst>
          </p:cNvPr>
          <p:cNvSpPr>
            <a:spLocks noGrp="1"/>
          </p:cNvSpPr>
          <p:nvPr>
            <p:ph type="title"/>
          </p:nvPr>
        </p:nvSpPr>
        <p:spPr>
          <a:xfrm>
            <a:off x="2165684" y="1452319"/>
            <a:ext cx="18288000" cy="1143562"/>
          </a:xfrm>
        </p:spPr>
        <p:txBody>
          <a:bodyPr/>
          <a:lstStyle/>
          <a:p>
            <a:r>
              <a:rPr lang="en-US" dirty="0"/>
              <a:t>Feature Selection</a:t>
            </a:r>
          </a:p>
        </p:txBody>
      </p:sp>
      <p:sp>
        <p:nvSpPr>
          <p:cNvPr id="3" name="Text Placeholder 2">
            <a:extLst>
              <a:ext uri="{FF2B5EF4-FFF2-40B4-BE49-F238E27FC236}">
                <a16:creationId xmlns:a16="http://schemas.microsoft.com/office/drawing/2014/main" id="{3FCE502F-F478-F910-E3B7-75FFDCD30DFE}"/>
              </a:ext>
            </a:extLst>
          </p:cNvPr>
          <p:cNvSpPr>
            <a:spLocks noGrp="1"/>
          </p:cNvSpPr>
          <p:nvPr>
            <p:ph type="body" sz="quarter" idx="10"/>
          </p:nvPr>
        </p:nvSpPr>
        <p:spPr>
          <a:xfrm>
            <a:off x="2165684" y="3338094"/>
            <a:ext cx="20630147" cy="6629400"/>
          </a:xfrm>
        </p:spPr>
        <p:txBody>
          <a:bodyPr/>
          <a:lstStyle/>
          <a:p>
            <a:r>
              <a:rPr lang="en-US" dirty="0"/>
              <a:t>Each proposed feature importance method selects a subset of features based on minimum redundancy and maximum relevancy.</a:t>
            </a:r>
          </a:p>
          <a:p>
            <a:r>
              <a:rPr lang="en-US" dirty="0"/>
              <a:t>(1) Variance threshold filtering (2) Lasso regularization of logistic regression (penalty L1 term) (3) Random Forest embedding (4) Random forest Recursive Feature Elimination (RFE) (5) Recursive Feature Elimination (RFE) with Ridge Regression (6) Random Forest method and with (7) The sequential Feature Selection (SFS) model selects an optimal set of features by searching the feature space of all combinations in a greedy manner. We evaluated each subset of features that add one predictor at a time forward based on the 5-fold cross-validation score of the (8) Ridge regression regularization. </a:t>
            </a:r>
          </a:p>
        </p:txBody>
      </p:sp>
    </p:spTree>
    <p:extLst>
      <p:ext uri="{BB962C8B-B14F-4D97-AF65-F5344CB8AC3E}">
        <p14:creationId xmlns:p14="http://schemas.microsoft.com/office/powerpoint/2010/main" val="2213001184"/>
      </p:ext>
    </p:extLst>
  </p:cSld>
  <p:clrMapOvr>
    <a:masterClrMapping/>
  </p:clrMapOvr>
</p:sld>
</file>

<file path=ppt/theme/theme1.xml><?xml version="1.0" encoding="utf-8"?>
<a:theme xmlns:a="http://schemas.openxmlformats.org/drawingml/2006/main" name="Gaillardia Dark Theme">
  <a:themeElements>
    <a:clrScheme name="TXST Brand">
      <a:dk1>
        <a:srgbClr val="501214"/>
      </a:dk1>
      <a:lt1>
        <a:srgbClr val="FFFFFF"/>
      </a:lt1>
      <a:dk2>
        <a:srgbClr val="006F98"/>
      </a:dk2>
      <a:lt2>
        <a:srgbClr val="E7E6E6"/>
      </a:lt2>
      <a:accent1>
        <a:srgbClr val="EB2E47"/>
      </a:accent1>
      <a:accent2>
        <a:srgbClr val="EAB942"/>
      </a:accent2>
      <a:accent3>
        <a:srgbClr val="F3725A"/>
      </a:accent3>
      <a:accent4>
        <a:srgbClr val="3A9F68"/>
      </a:accent4>
      <a:accent5>
        <a:srgbClr val="92D7E8"/>
      </a:accent5>
      <a:accent6>
        <a:srgbClr val="F9DDDD"/>
      </a:accent6>
      <a:hlink>
        <a:srgbClr val="006E96"/>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E6869"/>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tx1">
              <a:lumMod val="95000"/>
              <a:lumOff val="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2400" smtClean="0">
            <a:solidFill>
              <a:srgbClr val="414141"/>
            </a:solidFill>
            <a:latin typeface="Open Sans Semibold" panose="020B0706030804020204" pitchFamily="34" charset="0"/>
            <a:ea typeface="Open Sans Semibold" panose="020B0706030804020204" pitchFamily="34" charset="0"/>
            <a:cs typeface="Open Sans Semibold" panose="020B07060308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13871</TotalTime>
  <Words>2631</Words>
  <Application>Microsoft Office PowerPoint</Application>
  <PresentationFormat>Custom</PresentationFormat>
  <Paragraphs>397</Paragraphs>
  <Slides>19</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Nunito Sans</vt:lpstr>
      <vt:lpstr>Calibri Light</vt:lpstr>
      <vt:lpstr>Nunito Sans SemiBold</vt:lpstr>
      <vt:lpstr>FontAwesome</vt:lpstr>
      <vt:lpstr>Arial</vt:lpstr>
      <vt:lpstr>Calibri</vt:lpstr>
      <vt:lpstr>Open Sans Semibold</vt:lpstr>
      <vt:lpstr>Gaillardia Dark Theme</vt:lpstr>
      <vt:lpstr>Long COVID Challenge: Predictive Modeling of Noisy Clinical Tabular Data</vt:lpstr>
      <vt:lpstr>TABLE OF CONTENTS</vt:lpstr>
      <vt:lpstr>Motivation</vt:lpstr>
      <vt:lpstr>National Covid Collaboration (N3C)</vt:lpstr>
      <vt:lpstr>OMOP Model</vt:lpstr>
      <vt:lpstr>Current Data</vt:lpstr>
      <vt:lpstr>Long Covid Challenge (L3C)</vt:lpstr>
      <vt:lpstr>Pre-Processing</vt:lpstr>
      <vt:lpstr>Feature Selection</vt:lpstr>
      <vt:lpstr>Most Frequent Features</vt:lpstr>
      <vt:lpstr>Model Development</vt:lpstr>
      <vt:lpstr>Model Evaluation</vt:lpstr>
      <vt:lpstr>Experiments</vt:lpstr>
      <vt:lpstr>Random Forest Results</vt:lpstr>
      <vt:lpstr>Fusion Cascade Modeling</vt:lpstr>
      <vt:lpstr>Final model performance results for training set.</vt:lpstr>
      <vt:lpstr>Future Work</vt:lpstr>
      <vt:lpstr>References</vt:lpstr>
      <vt:lpstr>CONTACT US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Gaillardia Theme PowerPoint Template-Light</dc:title>
  <dc:subject/>
  <dc:creator>Texas State Office of University Marketing</dc:creator>
  <cp:keywords/>
  <dc:description/>
  <cp:lastModifiedBy>Elizondo, Mirna</cp:lastModifiedBy>
  <cp:revision>1164</cp:revision>
  <dcterms:created xsi:type="dcterms:W3CDTF">2014-09-26T10:57:37Z</dcterms:created>
  <dcterms:modified xsi:type="dcterms:W3CDTF">2023-06-28T16:49:11Z</dcterms:modified>
  <cp:category/>
</cp:coreProperties>
</file>